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9" r:id="rId1"/>
    <p:sldMasterId id="2147484152" r:id="rId2"/>
  </p:sldMasterIdLst>
  <p:notesMasterIdLst>
    <p:notesMasterId r:id="rId53"/>
  </p:notesMasterIdLst>
  <p:handoutMasterIdLst>
    <p:handoutMasterId r:id="rId54"/>
  </p:handoutMasterIdLst>
  <p:sldIdLst>
    <p:sldId id="304" r:id="rId3"/>
    <p:sldId id="477" r:id="rId4"/>
    <p:sldId id="478" r:id="rId5"/>
    <p:sldId id="479" r:id="rId6"/>
    <p:sldId id="484" r:id="rId7"/>
    <p:sldId id="516" r:id="rId8"/>
    <p:sldId id="518" r:id="rId9"/>
    <p:sldId id="519" r:id="rId10"/>
    <p:sldId id="515" r:id="rId11"/>
    <p:sldId id="480" r:id="rId12"/>
    <p:sldId id="482" r:id="rId13"/>
    <p:sldId id="520" r:id="rId14"/>
    <p:sldId id="485" r:id="rId15"/>
    <p:sldId id="486" r:id="rId16"/>
    <p:sldId id="487" r:id="rId17"/>
    <p:sldId id="488" r:id="rId18"/>
    <p:sldId id="490" r:id="rId19"/>
    <p:sldId id="489" r:id="rId20"/>
    <p:sldId id="521" r:id="rId21"/>
    <p:sldId id="525" r:id="rId22"/>
    <p:sldId id="491" r:id="rId23"/>
    <p:sldId id="492" r:id="rId24"/>
    <p:sldId id="524" r:id="rId25"/>
    <p:sldId id="523" r:id="rId26"/>
    <p:sldId id="493" r:id="rId27"/>
    <p:sldId id="494" r:id="rId28"/>
    <p:sldId id="495" r:id="rId29"/>
    <p:sldId id="496" r:id="rId30"/>
    <p:sldId id="498" r:id="rId31"/>
    <p:sldId id="530" r:id="rId32"/>
    <p:sldId id="500" r:id="rId33"/>
    <p:sldId id="457" r:id="rId34"/>
    <p:sldId id="501" r:id="rId35"/>
    <p:sldId id="503" r:id="rId36"/>
    <p:sldId id="504" r:id="rId37"/>
    <p:sldId id="531" r:id="rId38"/>
    <p:sldId id="505" r:id="rId39"/>
    <p:sldId id="532" r:id="rId40"/>
    <p:sldId id="506" r:id="rId41"/>
    <p:sldId id="511" r:id="rId42"/>
    <p:sldId id="508" r:id="rId43"/>
    <p:sldId id="512" r:id="rId44"/>
    <p:sldId id="509" r:id="rId45"/>
    <p:sldId id="510" r:id="rId46"/>
    <p:sldId id="526" r:id="rId47"/>
    <p:sldId id="527" r:id="rId48"/>
    <p:sldId id="528" r:id="rId49"/>
    <p:sldId id="513" r:id="rId50"/>
    <p:sldId id="529" r:id="rId51"/>
    <p:sldId id="514" r:id="rId52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ource Sans Pro" panose="020B0503030403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8"/>
    <p:restoredTop sz="95021"/>
  </p:normalViewPr>
  <p:slideViewPr>
    <p:cSldViewPr snapToGrid="0" snapToObjects="1">
      <p:cViewPr varScale="1">
        <p:scale>
          <a:sx n="125" d="100"/>
          <a:sy n="125" d="100"/>
        </p:scale>
        <p:origin x="160" y="7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350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DDE570-0FD8-4640-8A76-966DB72129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1658F0-A7BB-CE48-ACB5-2D6A7E8641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37D4EC8-6E2D-3341-B3F9-BD2B828A326F}" type="datetimeFigureOut">
              <a:rPr lang="en-US" altLang="en-US"/>
              <a:pPr/>
              <a:t>10/1/26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4FEB12-96C1-604B-ABBA-911F43FC02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BC708-5AA6-6B44-ADBE-ADA1F99D74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EA81F48-AE26-7948-A4A7-541D074D55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CC94C7-0B03-3541-A6E8-0F1609E121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AEAA86-A7B8-7D4C-9565-5A53DE21C93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6EEAB07-71A3-CE4A-BD2A-C94FE0AED0D0}" type="datetimeFigureOut">
              <a:rPr lang="en-US" altLang="en-US"/>
              <a:pPr/>
              <a:t>10/1/26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28F05D6-01B4-4D48-A1B1-C0579DF91B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4C09263-4DA3-244E-8516-17A975C054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85114-0BC5-3541-8771-9D40D5AAE6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73C527-9C03-784F-A402-3E557F084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E5A1CE0-21E7-374D-91F8-0A8E93085B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A1CE0-21E7-374D-91F8-0A8E93085B4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822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Sig_White.eps">
            <a:extLst>
              <a:ext uri="{FF2B5EF4-FFF2-40B4-BE49-F238E27FC236}">
                <a16:creationId xmlns:a16="http://schemas.microsoft.com/office/drawing/2014/main" id="{633B1234-1863-9445-BCFE-1954B7C3D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811713"/>
            <a:ext cx="204628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85DE47-8AB5-AD41-9219-1E12A03A4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00555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9028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rgbClr val="A4001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34684843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4CDA02-5552-4846-8AF0-7840CF024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rgbClr val="A4001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defRPr lang="en-US" sz="12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895286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84937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A8D587AE-A7F5-094A-9291-2261819CF07D}"/>
              </a:ext>
            </a:extLst>
          </p:cNvPr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7A070EE9-4DD4-DF42-B067-C02C2F73CA43}" type="slidenum">
              <a:rPr lang="en-US" altLang="en-US" sz="1000">
                <a:solidFill>
                  <a:srgbClr val="7F7F7F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599520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33250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8091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71640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237153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5F2887-0B16-FA47-B64D-75964E8E0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28055478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4852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AEF09C-52BD-2942-899D-B4A6CF9A9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603377" y="1538765"/>
            <a:ext cx="2954337" cy="925830"/>
          </a:xfrm>
          <a:prstGeom prst="rect">
            <a:avLst/>
          </a:prstGeom>
        </p:spPr>
        <p:txBody>
          <a:bodyPr/>
          <a:lstStyle>
            <a:lvl1pPr algn="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3377" y="2571750"/>
            <a:ext cx="2954337" cy="9329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200" cap="all" spc="3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665662" y="1535112"/>
            <a:ext cx="1951038" cy="195103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effectLst>
            <a:outerShdw blurRad="50800" dist="25400" dir="2700000" algn="tl" rotWithShape="0">
              <a:prstClr val="black">
                <a:alpha val="36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none"/>
        </p:style>
        <p:txBody>
          <a:bodyPr/>
          <a:lstStyle>
            <a:lvl1pPr>
              <a:buNone/>
              <a:defRPr sz="1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36939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FA5F7CF-D9D1-E842-9E12-CFA12AA3B33E}"/>
              </a:ext>
            </a:extLst>
          </p:cNvPr>
          <p:cNvSpPr txBox="1">
            <a:spLocks/>
          </p:cNvSpPr>
          <p:nvPr/>
        </p:nvSpPr>
        <p:spPr>
          <a:xfrm>
            <a:off x="60325" y="7938"/>
            <a:ext cx="457200" cy="457200"/>
          </a:xfrm>
          <a:prstGeom prst="rect">
            <a:avLst/>
          </a:prstGeom>
        </p:spPr>
        <p:txBody>
          <a:bodyPr wrap="none" lIns="45720" tIns="0" rIns="45720" bIns="0" anchor="ctr" anchorCtr="1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C2A42B3E-B88C-2F4D-B84D-3782833B1AFA}" type="slidenum">
              <a:rPr lang="en-US" altLang="en-US" sz="1000">
                <a:solidFill>
                  <a:srgbClr val="7F7F7F"/>
                </a:solidFill>
                <a:latin typeface="Arial" panose="020B0604020202020204" pitchFamily="34" charset="0"/>
              </a:rPr>
              <a:pPr algn="ctr" eaLnBrk="1" hangingPunct="1"/>
              <a:t>‹#›</a:t>
            </a:fld>
            <a:endParaRPr lang="en-US" altLang="en-US" sz="1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1"/>
          </p:nvPr>
        </p:nvSpPr>
        <p:spPr>
          <a:xfrm>
            <a:off x="4876800" y="908685"/>
            <a:ext cx="3779838" cy="3759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3486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49327" y="908686"/>
            <a:ext cx="3787775" cy="182308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955677" y="2840613"/>
            <a:ext cx="3781425" cy="1827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4876800" y="2840613"/>
            <a:ext cx="3779838" cy="1827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6590550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59042"/>
          </a:xfrm>
        </p:spPr>
        <p:txBody>
          <a:bodyPr/>
          <a:lstStyle>
            <a:lvl2pPr marL="0" indent="0">
              <a:buFont typeface="Arial"/>
              <a:buNone/>
              <a:defRPr baseline="0"/>
            </a:lvl2pPr>
            <a:lvl3pPr marL="344488" indent="0">
              <a:buNone/>
              <a:defRPr/>
            </a:lvl3pPr>
            <a:lvl4pPr marL="687387" indent="0">
              <a:buNone/>
              <a:defRPr/>
            </a:lvl4pPr>
            <a:lvl5pPr marL="1031875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431991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948777" y="908685"/>
            <a:ext cx="7707862" cy="18166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1"/>
          </p:nvPr>
        </p:nvSpPr>
        <p:spPr>
          <a:xfrm>
            <a:off x="949327" y="2841313"/>
            <a:ext cx="7707313" cy="18166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9496211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48776" y="359541"/>
            <a:ext cx="7707862" cy="488024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949327" y="908685"/>
            <a:ext cx="3787775" cy="37590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876800" y="908686"/>
            <a:ext cx="3779838" cy="18230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876800" y="2837497"/>
            <a:ext cx="3779838" cy="1830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0538544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2FE4E-2CA1-416C-A7FE-D2A6F7906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91FB9-323F-4043-A440-40D4C804A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8B9B5-61CC-4126-9F4E-EBD19219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863D4-870C-4524-B450-A354C5209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0B732-56C3-46C4-B615-5D7534ABA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13924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2DB77-3089-414C-881B-66339D005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58F06-3109-41C3-8B69-66ACD2DE6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D4BC8-A823-4F3C-854C-D5FB34940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58865-FD2A-4018-BD2F-A9A2A35B7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3C947-0216-404A-A6F3-77BB4E4F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65853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822E5-1D1C-4F3D-9172-CDB42E1F8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8532D-E1D7-4A44-AB6E-1DD7D93EE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60D0F-465A-41A9-A3C1-62A67889C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7682B-5404-4A72-A7C2-46E452A0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74D58-B5A3-44E5-B473-0FC090D57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17223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C95C7-DD58-4626-BB9F-536FB1DDF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14BD3-23F9-43A0-848F-522453E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22C16-FACC-4F5E-8A00-016554CD9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58B6C-0507-4EBC-B832-6FC8B6A8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B711C-7706-4B8D-8134-3CBB051A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BC2D8-0938-4257-BED8-0F076FFF4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746255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CD6D-8694-40D3-8209-8B23EEC1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5D25A1-CE01-460A-8A58-B8F553688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DA1028-E114-4840-ACAB-1358B1691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476942-19BE-494E-BC88-1710814AE4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1B99E-93CA-4AA4-A95E-4EC731504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E9A61F-DB5F-4492-8FA8-FAF2E7274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33EF53-D9A9-404F-AD30-B8FADB78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F60A6-5CCE-4AAA-86B1-68DC690C3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25873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A2EB-F095-4427-8C98-CB9C79F6D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32A20C-0D13-47DB-BE01-8A0D58CB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176A9-E72A-447D-A690-AC3D84F46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86AE7B-DEE9-447D-9A58-4DADC0D1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08863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3D5E30-D3BF-4250-BBCF-7D7777667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980D-1D58-4766-87D6-67B7882C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D3EE6-0B2D-4B89-A72B-B7C137E8E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66192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23493-2107-4226-B87B-621DDA08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AFBE5-FA66-4497-A292-B336FA2B2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26F6E-D3F7-4CDC-B1AC-4AC4C6165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F6F90-FA53-4281-AEB5-B462ADCA0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E76F8-2716-429A-B6DD-0FA3A0B0E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792E8-4758-48FE-A54F-4D5EA23D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94263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E8DB-8CE7-43A9-87E3-CC0C9429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C171E6-CFC6-4BF1-8F75-BE9C3DAA1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EEE74-1AB9-4B7D-AC65-F276D79A5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E948C1-D0DB-4343-9919-15F14D9A4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2C8A1-37ED-4488-9F09-3C95DEE50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C569A-0AA0-47FC-A94F-CFC5405AE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73081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3C5B-E0F4-4F04-93C1-A27FC6A6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EEF90A-3286-4ED3-B685-8DC5E2E19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1E1CE-F903-411D-8593-856027775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26CB6-E375-4F42-A368-0BB1F807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91EB8-B72C-4816-9BA0-E14D112C9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096246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9B1DB1-018C-47AD-BC9F-0391B1C8B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CA3593-A5C2-4327-B82B-B3BD1B97E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3B56C-E5E1-4772-B99B-CE5BE2AA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88F34-62CC-4498-85B7-3887FFD95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177D2-24A0-463A-98F8-444C4F1EF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061661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5F2887-0B16-FA47-B64D-75964E8E0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06950"/>
            <a:ext cx="9155113" cy="3429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38100" dist="25401" dir="2700000" algn="br" rotWithShape="0">
              <a:srgbClr val="808080">
                <a:alpha val="59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92517"/>
            <a:ext cx="8229600" cy="61847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3"/>
          <p:cNvSpPr>
            <a:spLocks noGrp="1"/>
          </p:cNvSpPr>
          <p:nvPr>
            <p:ph type="body" sz="quarter" idx="18"/>
          </p:nvPr>
        </p:nvSpPr>
        <p:spPr>
          <a:xfrm>
            <a:off x="1603375" y="3599022"/>
            <a:ext cx="6059488" cy="205740"/>
          </a:xfrm>
          <a:prstGeom prst="rect">
            <a:avLst/>
          </a:prstGeom>
        </p:spPr>
        <p:txBody>
          <a:bodyPr wrap="none" anchor="ctr" anchorCtr="1">
            <a:noAutofit/>
          </a:bodyPr>
          <a:lstStyle>
            <a:lvl1pPr algn="ctr">
              <a:buNone/>
              <a:defRPr sz="180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410990"/>
            <a:ext cx="8229600" cy="461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100" cap="small" spc="3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876896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2">
            <a:extLst>
              <a:ext uri="{FF2B5EF4-FFF2-40B4-BE49-F238E27FC236}">
                <a16:creationId xmlns:a16="http://schemas.microsoft.com/office/drawing/2014/main" id="{B7FFEC35-F760-AA48-91AD-654C7E2002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49325" y="358775"/>
            <a:ext cx="7707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EBC59-66D1-2D44-B1D9-022C5411C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325" y="903288"/>
            <a:ext cx="7707313" cy="37639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02489631-1190-9A48-8553-0AD988DBB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38" y="4811713"/>
            <a:ext cx="846137" cy="2714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2E5FA479-685E-3E47-B7FE-ACAEBAB4DF4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45603D-77DB-D742-ACF8-83628820D23A}"/>
              </a:ext>
            </a:extLst>
          </p:cNvPr>
          <p:cNvSpPr/>
          <p:nvPr/>
        </p:nvSpPr>
        <p:spPr>
          <a:xfrm>
            <a:off x="-11113" y="0"/>
            <a:ext cx="9155113" cy="34290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8C1515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111" r:id="rId8"/>
    <p:sldLayoutId id="2147484151" r:id="rId9"/>
    <p:sldLayoutId id="2147484147" r:id="rId10"/>
    <p:sldLayoutId id="2147484148" r:id="rId11"/>
    <p:sldLayoutId id="2147484149" r:id="rId12"/>
    <p:sldLayoutId id="2147484150" r:id="rId13"/>
    <p:sldLayoutId id="2147484087" r:id="rId14"/>
    <p:sldLayoutId id="2147484089" r:id="rId15"/>
    <p:sldLayoutId id="2147484090" r:id="rId16"/>
  </p:sldLayoutIdLst>
  <p:transition spd="slow">
    <p:fade/>
  </p:transition>
  <p:hf hdr="0" ftr="0" dt="0"/>
  <p:txStyles>
    <p:titleStyle>
      <a:lvl1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kern="1200">
          <a:solidFill>
            <a:schemeClr val="bg2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6pPr>
      <a:lvl7pPr marL="9144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7pPr>
      <a:lvl8pPr marL="13716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8pPr>
      <a:lvl9pPr marL="1828800" algn="l" defTabSz="457200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Source Sans Pro Semibold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1600" kern="1200" cap="none" spc="20" baseline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88925" indent="-2889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569913" indent="-225425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102000"/>
        <a:buFont typeface="Source Sans Pro" panose="020B0503030403020204" pitchFamily="34" charset="0"/>
        <a:buChar char="›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914400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anose="020B0604020202020204" pitchFamily="34" charset="0"/>
        <a:buChar char="•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258888" indent="-227013" algn="l" defTabSz="457200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Source Sans Pro" panose="020B0503030403020204" pitchFamily="34" charset="0"/>
        <a:buChar char="–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E5AD4E-19A6-448B-97E4-1FC0C016C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FF1F2-4EAC-47C2-966F-3F93C3AEC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F8070-D01F-4A85-A9C9-E4F6D9C55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E90FD-72DD-4AB5-9F42-1D4DAFA0F1F7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C937D-D909-4912-B846-DBCCE7C95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8FEBA-0873-4489-AAA5-8720141AE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FA479-685E-3E47-B7FE-ACAEBAB4DF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55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</p:sldLayoutIdLst>
  <p:transition spd="slow">
    <p:fade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10.0207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>
            <a:extLst>
              <a:ext uri="{FF2B5EF4-FFF2-40B4-BE49-F238E27FC236}">
                <a16:creationId xmlns:a16="http://schemas.microsoft.com/office/drawing/2014/main" id="{12DE2440-8913-B247-8E77-68E737BE7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952625"/>
            <a:ext cx="8229600" cy="619125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Lecture 3</a:t>
            </a:r>
          </a:p>
        </p:txBody>
      </p:sp>
      <p:sp>
        <p:nvSpPr>
          <p:cNvPr id="11266" name="Text Placeholder 2">
            <a:extLst>
              <a:ext uri="{FF2B5EF4-FFF2-40B4-BE49-F238E27FC236}">
                <a16:creationId xmlns:a16="http://schemas.microsoft.com/office/drawing/2014/main" id="{5E91DF9B-1C14-8742-AAE0-23CFEBE5286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auto">
          <a:xfrm>
            <a:off x="1542256" y="3541509"/>
            <a:ext cx="6059488" cy="587375"/>
          </a:xfrm>
        </p:spPr>
        <p:txBody>
          <a:bodyPr numCol="1" compatLnSpc="1">
            <a:prstTxWarp prst="textNoShape">
              <a:avLst/>
            </a:prstTxWarp>
          </a:bodyPr>
          <a:lstStyle/>
          <a:p>
            <a:pPr marL="0" indent="0" eaLnBrk="1" hangingPunct="1"/>
            <a:r>
              <a:rPr lang="en-US" altLang="en-US" dirty="0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CS312</a:t>
            </a:r>
          </a:p>
          <a:p>
            <a:pPr marL="0" indent="0" eaLnBrk="1" hangingPunct="1"/>
            <a:r>
              <a:rPr lang="en-US" altLang="en-US" dirty="0" err="1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Tatsu</a:t>
            </a:r>
            <a:r>
              <a:rPr lang="en-US" altLang="en-US" dirty="0">
                <a:solidFill>
                  <a:srgbClr val="595959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84C30A8-C6FF-264A-9887-8E4201B3C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571750"/>
            <a:ext cx="8229600" cy="461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dirty="0">
                <a:solidFill>
                  <a:schemeClr val="bg2"/>
                </a:solidFill>
              </a:rPr>
              <a:t>Optimizers 1: Invariances (and hyperparameters)</a:t>
            </a:r>
            <a:endParaRPr lang="en-US" dirty="0">
              <a:solidFill>
                <a:schemeClr val="bg2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4BEBC-9B7F-7339-3323-3151261D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8DB51-6B1F-8677-6BC7-61CEF96A73D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Assignments and Quiz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A2 due Tuesday next week (~1.5 weeks)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Q2 at same time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 marL="0" indent="0"/>
            <a:r>
              <a:rPr lang="en-US" b="1" dirty="0"/>
              <a:t>Office hours and tutorials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Tutorial scheduling next week.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know you’ll drop, please do it before then!</a:t>
            </a:r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07707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AB6D4-FAA3-C86A-1BF0-F0000E19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is central to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1C769-606F-D598-7A58-ADC650887E2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693692"/>
          </a:xfrm>
        </p:spPr>
        <p:txBody>
          <a:bodyPr/>
          <a:lstStyle/>
          <a:p>
            <a:r>
              <a:rPr lang="en-US" dirty="0"/>
              <a:t>Training is about making the loss go down, and optimizers are what make that happen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040630-365A-4053-D39A-E3B4FC33C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586" y="1315448"/>
            <a:ext cx="3339846" cy="27166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DBD36B-E375-693C-6388-52E5DA5A6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97" y="1315448"/>
            <a:ext cx="3791281" cy="28200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81C9D3-36BE-6DAF-7F61-2D7133E6D49B}"/>
              </a:ext>
            </a:extLst>
          </p:cNvPr>
          <p:cNvSpPr txBox="1"/>
          <p:nvPr/>
        </p:nvSpPr>
        <p:spPr>
          <a:xfrm>
            <a:off x="2512353" y="4249903"/>
            <a:ext cx="45807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A general purpose, robust improvements in optimizers would be </a:t>
            </a:r>
            <a:r>
              <a:rPr lang="en-US" sz="1600" i="1" dirty="0"/>
              <a:t>incredibly</a:t>
            </a:r>
            <a:r>
              <a:rPr lang="en-US" sz="1600" dirty="0"/>
              <a:t> valuable</a:t>
            </a:r>
          </a:p>
        </p:txBody>
      </p:sp>
    </p:spTree>
    <p:extLst>
      <p:ext uri="{BB962C8B-B14F-4D97-AF65-F5344CB8AC3E}">
        <p14:creationId xmlns:p14="http://schemas.microsoft.com/office/powerpoint/2010/main" val="128594672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373CE-1E48-8CBF-D433-7E3F4BFC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classic view of first order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6256A-DEC1-28B1-1FE5-6AEA634A9F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88024"/>
          </a:xfrm>
        </p:spPr>
        <p:txBody>
          <a:bodyPr/>
          <a:lstStyle/>
          <a:p>
            <a:r>
              <a:rPr lang="en-US" dirty="0"/>
              <a:t>Optimization under a ‘first order’ oracle (access to function value + gradient)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3203DD-2CAC-9AB5-6231-B21CD80F7A71}"/>
              </a:ext>
            </a:extLst>
          </p:cNvPr>
          <p:cNvSpPr txBox="1">
            <a:spLocks/>
          </p:cNvSpPr>
          <p:nvPr/>
        </p:nvSpPr>
        <p:spPr>
          <a:xfrm>
            <a:off x="955677" y="4110446"/>
            <a:ext cx="7700963" cy="488024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Many beautiful methods (mirror descent, frank </a:t>
            </a:r>
            <a:r>
              <a:rPr lang="en-US" dirty="0" err="1"/>
              <a:t>wolfe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 that we will ignore in favor of</a:t>
            </a:r>
          </a:p>
          <a:p>
            <a:pPr algn="ctr"/>
            <a:r>
              <a:rPr lang="en-US" dirty="0"/>
              <a:t>Ugly </a:t>
            </a:r>
            <a:r>
              <a:rPr lang="en-US" dirty="0" err="1"/>
              <a:t>ol</a:t>
            </a:r>
            <a:r>
              <a:rPr lang="en-US" dirty="0"/>
              <a:t> minibatch stochastic gradient descent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55838-6441-9C0A-D898-5F5C03282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582" y="1396709"/>
            <a:ext cx="4690836" cy="2448589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>
                <a:lumMod val="8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1E9B88-96CD-21BB-D7B3-5F863FE933F4}"/>
              </a:ext>
            </a:extLst>
          </p:cNvPr>
          <p:cNvSpPr txBox="1"/>
          <p:nvPr/>
        </p:nvSpPr>
        <p:spPr>
          <a:xfrm>
            <a:off x="5347063" y="4818794"/>
            <a:ext cx="3712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web.stanford.edu</a:t>
            </a:r>
            <a:r>
              <a:rPr lang="en-US" sz="1100" dirty="0"/>
              <a:t>/~</a:t>
            </a:r>
            <a:r>
              <a:rPr lang="en-US" sz="1100" dirty="0" err="1"/>
              <a:t>jduchi</a:t>
            </a:r>
            <a:r>
              <a:rPr lang="en-US" sz="1100" dirty="0"/>
              <a:t>/</a:t>
            </a:r>
            <a:r>
              <a:rPr lang="en-US" sz="1100" dirty="0" err="1"/>
              <a:t>PCMIConvex</a:t>
            </a:r>
            <a:r>
              <a:rPr lang="en-US" sz="1100" dirty="0"/>
              <a:t>/Duchi16.pdf</a:t>
            </a:r>
          </a:p>
        </p:txBody>
      </p:sp>
    </p:spTree>
    <p:extLst>
      <p:ext uri="{BB962C8B-B14F-4D97-AF65-F5344CB8AC3E}">
        <p14:creationId xmlns:p14="http://schemas.microsoft.com/office/powerpoint/2010/main" val="240323220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739BC5-DA24-6105-3E75-F98953F138EB}"/>
              </a:ext>
            </a:extLst>
          </p:cNvPr>
          <p:cNvSpPr/>
          <p:nvPr/>
        </p:nvSpPr>
        <p:spPr>
          <a:xfrm>
            <a:off x="1458686" y="897157"/>
            <a:ext cx="5251268" cy="9405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14D1D-1E84-6A59-B20D-B4CD941B9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parts of an optimizer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98808-B068-1A91-2730-1369344FB1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2236642"/>
            <a:ext cx="2307771" cy="2029098"/>
          </a:xfrm>
        </p:spPr>
        <p:txBody>
          <a:bodyPr/>
          <a:lstStyle/>
          <a:p>
            <a:r>
              <a:rPr lang="en-US" dirty="0"/>
              <a:t>But, important variations!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Learning 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Batching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Preconditioners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Momentum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165AB6-7304-0DD8-9499-6616BA2F8545}"/>
                  </a:ext>
                </a:extLst>
              </p:cNvPr>
              <p:cNvSpPr txBox="1"/>
              <p:nvPr/>
            </p:nvSpPr>
            <p:spPr>
              <a:xfrm>
                <a:off x="1972033" y="1017213"/>
                <a:ext cx="43813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basic “SGD update” is extremely simple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165AB6-7304-0DD8-9499-6616BA2F85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033" y="1017213"/>
                <a:ext cx="4381328" cy="646331"/>
              </a:xfrm>
              <a:prstGeom prst="rect">
                <a:avLst/>
              </a:prstGeom>
              <a:blipFill>
                <a:blip r:embed="rId2"/>
                <a:stretch>
                  <a:fillRect l="-1156" t="-5769" r="-28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E37E26DD-E2E0-EF6F-5B2C-7DCD7480C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252" y="1957738"/>
            <a:ext cx="5434148" cy="305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9801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3049A73-B0A8-3174-70EB-84645F88DBD4}"/>
              </a:ext>
            </a:extLst>
          </p:cNvPr>
          <p:cNvSpPr/>
          <p:nvPr/>
        </p:nvSpPr>
        <p:spPr>
          <a:xfrm>
            <a:off x="780909" y="847565"/>
            <a:ext cx="2557188" cy="40643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C201D-4830-834F-6C06-0FB5F22E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rate and Batching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53B80-194A-42D3-B4CC-2E162AD6B55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2207653" cy="3759042"/>
          </a:xfrm>
        </p:spPr>
        <p:txBody>
          <a:bodyPr/>
          <a:lstStyle/>
          <a:p>
            <a:r>
              <a:rPr lang="en-US" b="1" dirty="0"/>
              <a:t>First choice:</a:t>
            </a:r>
          </a:p>
          <a:p>
            <a:endParaRPr lang="en-US" dirty="0"/>
          </a:p>
          <a:p>
            <a:r>
              <a:rPr lang="en-US" dirty="0"/>
              <a:t>Learning rates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Do we want to be in the ‘smooth’ regime?</a:t>
            </a:r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Batch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What’s the right tradeoff for stochasticity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r>
              <a:rPr lang="en-US" dirty="0"/>
              <a:t>(And how does it relate with scale?)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D7CF80-5999-D9F8-6E78-601F38F8F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865" y="1243213"/>
            <a:ext cx="5493308" cy="308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9656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DAC4D-9826-52E3-468A-D9C75EB01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Preconditioning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55DE76-A906-5BD8-385C-E5EEAD12AF02}"/>
              </a:ext>
            </a:extLst>
          </p:cNvPr>
          <p:cNvSpPr/>
          <p:nvPr/>
        </p:nvSpPr>
        <p:spPr>
          <a:xfrm>
            <a:off x="785773" y="2164338"/>
            <a:ext cx="2557188" cy="27232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B190C3-4ECD-5B81-5E18-E37C0A267DEC}"/>
              </a:ext>
            </a:extLst>
          </p:cNvPr>
          <p:cNvSpPr/>
          <p:nvPr/>
        </p:nvSpPr>
        <p:spPr>
          <a:xfrm>
            <a:off x="1458686" y="897157"/>
            <a:ext cx="5559820" cy="9405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AEADE3-2A21-D68B-FEB8-9EF2EAB53426}"/>
                  </a:ext>
                </a:extLst>
              </p:cNvPr>
              <p:cNvSpPr txBox="1"/>
              <p:nvPr/>
            </p:nvSpPr>
            <p:spPr>
              <a:xfrm>
                <a:off x="1972033" y="1017213"/>
                <a:ext cx="45746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Preconditioned GD: ‘adjust’ the gradients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AEADE3-2A21-D68B-FEB8-9EF2EAB534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033" y="1017213"/>
                <a:ext cx="4574682" cy="646331"/>
              </a:xfrm>
              <a:prstGeom prst="rect">
                <a:avLst/>
              </a:prstGeom>
              <a:blipFill>
                <a:blip r:embed="rId2"/>
                <a:stretch>
                  <a:fillRect l="-1108" t="-576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31CF6279-BC9D-1030-338B-16D18542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914" y="2164338"/>
            <a:ext cx="4649822" cy="2615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6A860C-C28B-1B25-1C61-A24D563C1FC9}"/>
              </a:ext>
            </a:extLst>
          </p:cNvPr>
          <p:cNvSpPr txBox="1"/>
          <p:nvPr/>
        </p:nvSpPr>
        <p:spPr>
          <a:xfrm>
            <a:off x="1001090" y="2307351"/>
            <a:ext cx="21265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preconditioner is like a ‘change of coordinate’ 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Enables faster or slower LR per param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Allows us to ‘decorrelate’ parameters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/>
              <a:t>Can be learned ‘on the go’* </a:t>
            </a:r>
            <a:r>
              <a:rPr lang="en-US" sz="1200" dirty="0"/>
              <a:t>(basis of most modern optimizers)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r>
              <a:rPr lang="en-US" sz="1200" dirty="0"/>
              <a:t>Huge impact in practice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01A366-7AED-9353-E185-678462DC557B}"/>
              </a:ext>
            </a:extLst>
          </p:cNvPr>
          <p:cNvSpPr txBox="1"/>
          <p:nvPr/>
        </p:nvSpPr>
        <p:spPr>
          <a:xfrm>
            <a:off x="5025011" y="4852603"/>
            <a:ext cx="39869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Source Sans Pro Light" panose="020B0403030403020204" pitchFamily="34" charset="0"/>
                <a:ea typeface="Source Sans Pro Light" panose="020B0403030403020204" pitchFamily="34" charset="0"/>
              </a:rPr>
              <a:t>* Preconditioners must be PSD with bounded min/max eigenvalues </a:t>
            </a:r>
          </a:p>
        </p:txBody>
      </p:sp>
    </p:spTree>
    <p:extLst>
      <p:ext uri="{BB962C8B-B14F-4D97-AF65-F5344CB8AC3E}">
        <p14:creationId xmlns:p14="http://schemas.microsoft.com/office/powerpoint/2010/main" val="27491290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41CD-7E37-78B5-691E-752F5909F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CBD204-2E80-910F-7BA0-29B31CD1A899}"/>
              </a:ext>
            </a:extLst>
          </p:cNvPr>
          <p:cNvSpPr/>
          <p:nvPr/>
        </p:nvSpPr>
        <p:spPr>
          <a:xfrm>
            <a:off x="1458686" y="897157"/>
            <a:ext cx="5559820" cy="9405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B33F6D-780A-9C32-6D38-E8A5997C1543}"/>
                  </a:ext>
                </a:extLst>
              </p:cNvPr>
              <p:cNvSpPr txBox="1"/>
              <p:nvPr/>
            </p:nvSpPr>
            <p:spPr>
              <a:xfrm>
                <a:off x="1972033" y="1017213"/>
                <a:ext cx="45746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Momentum GD: accumulate gradients 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B33F6D-780A-9C32-6D38-E8A5997C1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033" y="1017213"/>
                <a:ext cx="4574682" cy="646331"/>
              </a:xfrm>
              <a:prstGeom prst="rect">
                <a:avLst/>
              </a:prstGeom>
              <a:blipFill>
                <a:blip r:embed="rId2"/>
                <a:stretch>
                  <a:fillRect l="-1108" t="-576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F9CA5D2-8677-6E4C-F292-11D10F44A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871" y="2044567"/>
            <a:ext cx="4484452" cy="252250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E572F6B-BF3B-59CE-BBCE-869054C5C475}"/>
              </a:ext>
            </a:extLst>
          </p:cNvPr>
          <p:cNvSpPr/>
          <p:nvPr/>
        </p:nvSpPr>
        <p:spPr>
          <a:xfrm>
            <a:off x="785773" y="2164338"/>
            <a:ext cx="2557188" cy="27232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3398F1-14BE-6550-0075-AE8B52247374}"/>
              </a:ext>
            </a:extLst>
          </p:cNvPr>
          <p:cNvSpPr txBox="1"/>
          <p:nvPr/>
        </p:nvSpPr>
        <p:spPr>
          <a:xfrm>
            <a:off x="1001090" y="2307351"/>
            <a:ext cx="21265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Momentum allows models to adapt to aligned gradients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Same gradients over many steps accelerate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Striking improvements in convergence rates (NAG)*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/>
          </a:p>
          <a:p>
            <a:r>
              <a:rPr lang="en-US" sz="1200" dirty="0"/>
              <a:t>Also huge impact in practice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4E2FEF-1746-3FBA-3AF8-274668CAEF68}"/>
              </a:ext>
            </a:extLst>
          </p:cNvPr>
          <p:cNvSpPr txBox="1"/>
          <p:nvPr/>
        </p:nvSpPr>
        <p:spPr>
          <a:xfrm>
            <a:off x="5447489" y="4846914"/>
            <a:ext cx="35573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*From 1/T to 1/T^2 rate on smooth functions using Nesterov</a:t>
            </a:r>
          </a:p>
        </p:txBody>
      </p:sp>
    </p:spTree>
    <p:extLst>
      <p:ext uri="{BB962C8B-B14F-4D97-AF65-F5344CB8AC3E}">
        <p14:creationId xmlns:p14="http://schemas.microsoft.com/office/powerpoint/2010/main" val="208619540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409E7A-4E27-4471-87EA-687915F9D170}"/>
              </a:ext>
            </a:extLst>
          </p:cNvPr>
          <p:cNvSpPr/>
          <p:nvPr/>
        </p:nvSpPr>
        <p:spPr>
          <a:xfrm>
            <a:off x="803880" y="2193587"/>
            <a:ext cx="7536240" cy="22811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86628-FEF7-953A-3292-C9AA40BA0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(important) questions that we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07B13-CFBE-BE98-D8FC-E5DA615D1B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1333541"/>
          </a:xfrm>
        </p:spPr>
        <p:txBody>
          <a:bodyPr/>
          <a:lstStyle/>
          <a:p>
            <a:r>
              <a:rPr lang="en-US" dirty="0"/>
              <a:t>Progress in optimization is often careful treatment of these ideas.</a:t>
            </a:r>
          </a:p>
          <a:p>
            <a:endParaRPr lang="en-US" dirty="0"/>
          </a:p>
          <a:p>
            <a:r>
              <a:rPr lang="en-US" dirty="0"/>
              <a:t>We will cover a few useful (and tractable) questions in this space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415140-B2F1-5A5E-C173-BFB057E81EBC}"/>
              </a:ext>
            </a:extLst>
          </p:cNvPr>
          <p:cNvSpPr txBox="1"/>
          <p:nvPr/>
        </p:nvSpPr>
        <p:spPr>
          <a:xfrm>
            <a:off x="979510" y="2578248"/>
            <a:ext cx="718498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does batch interact with preconditioner/momentum? (Today, NQM)</a:t>
            </a:r>
          </a:p>
          <a:p>
            <a:r>
              <a:rPr lang="en-US" dirty="0"/>
              <a:t>How should we define or think about the LR? (Today, norms).</a:t>
            </a:r>
          </a:p>
          <a:p>
            <a:endParaRPr lang="en-US" dirty="0"/>
          </a:p>
          <a:p>
            <a:r>
              <a:rPr lang="en-US" dirty="0"/>
              <a:t>Per layer learning rates (and </a:t>
            </a:r>
            <a:r>
              <a:rPr lang="en-US" dirty="0" err="1"/>
              <a:t>inits</a:t>
            </a:r>
            <a:r>
              <a:rPr lang="en-US" dirty="0"/>
              <a:t>)? (next week, </a:t>
            </a:r>
            <a:r>
              <a:rPr lang="en-US" dirty="0" err="1"/>
              <a:t>muP</a:t>
            </a:r>
            <a:r>
              <a:rPr lang="en-US" dirty="0"/>
              <a:t>)</a:t>
            </a:r>
          </a:p>
          <a:p>
            <a:r>
              <a:rPr lang="en-US" dirty="0"/>
              <a:t>What preconditioner? (next week, Muon and friends)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90222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D917-E39D-E617-6B48-EE8CE178E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91786-7DD3-90AF-F5EA-E19095898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classic first order to deep learning optimizers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848BC6-3696-2FC2-8FCD-EE87C2665E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1518" y="4319081"/>
            <a:ext cx="7700963" cy="690676"/>
          </a:xfrm>
        </p:spPr>
        <p:txBody>
          <a:bodyPr/>
          <a:lstStyle/>
          <a:p>
            <a:pPr algn="ctr"/>
            <a:r>
              <a:rPr lang="en-US" dirty="0"/>
              <a:t>SGD with some carefully chosen </a:t>
            </a:r>
            <a:r>
              <a:rPr lang="en-US" dirty="0">
                <a:solidFill>
                  <a:srgbClr val="FF0000"/>
                </a:solidFill>
              </a:rPr>
              <a:t>momentum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preconditioning</a:t>
            </a:r>
          </a:p>
          <a:p>
            <a:pPr algn="ctr"/>
            <a:r>
              <a:rPr lang="en-US" dirty="0"/>
              <a:t>The ‘W’ in </a:t>
            </a:r>
            <a:r>
              <a:rPr lang="en-US" dirty="0" err="1"/>
              <a:t>AdamW</a:t>
            </a:r>
            <a:r>
              <a:rPr lang="en-US" dirty="0"/>
              <a:t> refers to the fact that the decay is in the update, not the loss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962ED-1C05-41D3-CB68-B53F468CC959}"/>
              </a:ext>
            </a:extLst>
          </p:cNvPr>
          <p:cNvSpPr/>
          <p:nvPr/>
        </p:nvSpPr>
        <p:spPr>
          <a:xfrm>
            <a:off x="1458685" y="897156"/>
            <a:ext cx="6729638" cy="32285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6A7FDD-325D-F38F-D8A4-DDBC6253C364}"/>
                  </a:ext>
                </a:extLst>
              </p:cNvPr>
              <p:cNvSpPr txBox="1"/>
              <p:nvPr/>
            </p:nvSpPr>
            <p:spPr>
              <a:xfrm>
                <a:off x="1872324" y="1017822"/>
                <a:ext cx="5860766" cy="3024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Basic SGD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AdamW</a:t>
                </a:r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bSup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          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bSup>
                      </m:den>
                    </m:f>
                  </m:oMath>
                </a14:m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6A7FDD-325D-F38F-D8A4-DDBC6253C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324" y="1017822"/>
                <a:ext cx="5860766" cy="3024033"/>
              </a:xfrm>
              <a:prstGeom prst="rect">
                <a:avLst/>
              </a:prstGeom>
              <a:blipFill>
                <a:blip r:embed="rId2"/>
                <a:stretch>
                  <a:fillRect l="-864" t="-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41911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CB36-FA4D-900C-CE7C-61187EF90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‘deep learning’ optimizers different?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2D5F99-365D-AF57-19D5-5C6BBA877C8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955677" y="1395493"/>
                <a:ext cx="8086183" cy="1343268"/>
              </a:xfrm>
            </p:spPr>
            <p:txBody>
              <a:bodyPr>
                <a:normAutofit/>
              </a:bodyPr>
              <a:lstStyle/>
              <a:p>
                <a:pPr>
                  <a:buAutoNum type="arabicPeriod"/>
                </a:pPr>
                <a:r>
                  <a:rPr lang="en-US" b="1" dirty="0"/>
                  <a:t>Loose solutions fast (not great solutions slow)</a:t>
                </a:r>
                <a:endParaRPr lang="en-US" dirty="0"/>
              </a:p>
              <a:p>
                <a:pPr marL="0" indent="0"/>
                <a:r>
                  <a:rPr lang="en-US" dirty="0"/>
                  <a:t>	Optimization theory traditionally cared about </a:t>
                </a:r>
                <a:r>
                  <a:rPr lang="en-US" i="1" dirty="0"/>
                  <a:t>first order stationarity</a:t>
                </a:r>
                <a:r>
                  <a:rPr lang="en-US" dirty="0"/>
                  <a:t> and </a:t>
                </a:r>
                <a:r>
                  <a:rPr lang="en-US" i="1" dirty="0"/>
                  <a:t>small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/>
                <a:r>
                  <a:rPr lang="en-US" dirty="0"/>
                  <a:t>	Deep learning optimizers care about neither..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2D5F99-365D-AF57-19D5-5C6BBA877C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955677" y="1395493"/>
                <a:ext cx="8086183" cy="1343268"/>
              </a:xfrm>
              <a:blipFill>
                <a:blip r:embed="rId2"/>
                <a:stretch>
                  <a:fillRect l="-1727" t="-1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CC25CD-FA92-30EF-80C2-EBEC51853D01}"/>
              </a:ext>
            </a:extLst>
          </p:cNvPr>
          <p:cNvSpPr txBox="1">
            <a:spLocks/>
          </p:cNvSpPr>
          <p:nvPr/>
        </p:nvSpPr>
        <p:spPr>
          <a:xfrm>
            <a:off x="955677" y="2949913"/>
            <a:ext cx="8086183" cy="134326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b="1" dirty="0"/>
              <a:t>2.     Doesn’t need to work for everything</a:t>
            </a:r>
            <a:endParaRPr lang="en-US" dirty="0"/>
          </a:p>
          <a:p>
            <a:pPr marL="0" indent="0"/>
            <a:r>
              <a:rPr lang="en-US" dirty="0"/>
              <a:t>	We </a:t>
            </a:r>
            <a:r>
              <a:rPr lang="en-US" i="1" dirty="0"/>
              <a:t>only</a:t>
            </a:r>
            <a:r>
              <a:rPr lang="en-US" dirty="0"/>
              <a:t> care about fast optimization of deep neural networks. We can narrow the scope    	to very specific subsets of the set of objective functions</a:t>
            </a:r>
          </a:p>
        </p:txBody>
      </p:sp>
    </p:spTree>
    <p:extLst>
      <p:ext uri="{BB962C8B-B14F-4D97-AF65-F5344CB8AC3E}">
        <p14:creationId xmlns:p14="http://schemas.microsoft.com/office/powerpoint/2010/main" val="328109125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FC7B7-C763-5356-36DE-01BE2DF32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</a:t>
            </a:r>
            <a:r>
              <a:rPr lang="en-US" dirty="0" err="1"/>
              <a:t>adam</a:t>
            </a:r>
            <a:r>
              <a:rPr lang="en-US" dirty="0"/>
              <a:t> converge?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2F17-E9CA-EC9F-CC5B-1B8DA7A4BEA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09413"/>
          </a:xfrm>
        </p:spPr>
        <p:txBody>
          <a:bodyPr/>
          <a:lstStyle/>
          <a:p>
            <a:r>
              <a:rPr lang="en-US" dirty="0"/>
              <a:t>Well known that original proof was wrong (with explicit, non-convergent examples)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D0B13-42A1-BA55-7DA3-069AD2D63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961" y="1318098"/>
            <a:ext cx="4000078" cy="1379706"/>
          </a:xfrm>
          <a:prstGeom prst="rect">
            <a:avLst/>
          </a:prstGeom>
          <a:ln w="28575">
            <a:solidFill>
              <a:schemeClr val="bg1">
                <a:lumMod val="85000"/>
              </a:schemeClr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7BCFEE-A21D-BF54-C753-59A2DD6EAE3D}"/>
              </a:ext>
            </a:extLst>
          </p:cNvPr>
          <p:cNvSpPr txBox="1">
            <a:spLocks/>
          </p:cNvSpPr>
          <p:nvPr/>
        </p:nvSpPr>
        <p:spPr>
          <a:xfrm>
            <a:off x="5744183" y="4783959"/>
            <a:ext cx="3196180" cy="27036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From: </a:t>
            </a:r>
            <a:r>
              <a:rPr lang="en-US" sz="1000" dirty="0">
                <a:hlinkClick r:id="rId3"/>
              </a:rPr>
              <a:t>https://arxiv.org/pdf/2210.02070</a:t>
            </a:r>
            <a:r>
              <a:rPr lang="en-US" sz="1000" dirty="0"/>
              <a:t> Bock and Weiss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DD139B-5B30-7592-65C1-4623929E6D55}"/>
              </a:ext>
            </a:extLst>
          </p:cNvPr>
          <p:cNvSpPr txBox="1">
            <a:spLocks/>
          </p:cNvSpPr>
          <p:nvPr/>
        </p:nvSpPr>
        <p:spPr>
          <a:xfrm>
            <a:off x="948776" y="4313426"/>
            <a:ext cx="7700963" cy="4094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But we also don’t care! (we never converge our LLMs anyway)</a:t>
            </a:r>
          </a:p>
        </p:txBody>
      </p:sp>
      <p:pic>
        <p:nvPicPr>
          <p:cNvPr id="7" name="Picture 6" descr="SGD, Nesterov, and Adam">
            <a:extLst>
              <a:ext uri="{FF2B5EF4-FFF2-40B4-BE49-F238E27FC236}">
                <a16:creationId xmlns:a16="http://schemas.microsoft.com/office/drawing/2014/main" id="{67058F15-7419-C0DF-9826-61ECB9D3BB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666" b="24636"/>
          <a:stretch>
            <a:fillRect/>
          </a:stretch>
        </p:blipFill>
        <p:spPr>
          <a:xfrm>
            <a:off x="2385708" y="2815708"/>
            <a:ext cx="4372584" cy="141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7222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2D918-ECEF-B6FE-0BD1-5BC1C77A5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optimizer architecture codesign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6E38-0EE6-9102-7A75-1EFF978383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94187" y="937868"/>
            <a:ext cx="4544066" cy="351047"/>
          </a:xfrm>
        </p:spPr>
        <p:txBody>
          <a:bodyPr>
            <a:normAutofit/>
          </a:bodyPr>
          <a:lstStyle/>
          <a:p>
            <a:r>
              <a:rPr lang="en-US" b="1" dirty="0"/>
              <a:t>Design architecture find easy to optimize losses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DFFE20-9BC1-494D-611D-FE0AD3A94018}"/>
              </a:ext>
            </a:extLst>
          </p:cNvPr>
          <p:cNvSpPr txBox="1">
            <a:spLocks/>
          </p:cNvSpPr>
          <p:nvPr/>
        </p:nvSpPr>
        <p:spPr>
          <a:xfrm>
            <a:off x="2639811" y="4375866"/>
            <a:ext cx="3864378" cy="35104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Design optimizer to accelerate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F6ED1D-67C1-A993-4F82-14BACB2F3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91" y="3247696"/>
            <a:ext cx="1363056" cy="10652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76ED0A-6502-C24E-6CAB-73C9EB3EF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432" y="3228703"/>
            <a:ext cx="2881821" cy="1147163"/>
          </a:xfrm>
          <a:prstGeom prst="rect">
            <a:avLst/>
          </a:prstGeom>
        </p:spPr>
      </p:pic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D1732390-015A-CAF5-885C-5C0B7DA077F9}"/>
              </a:ext>
            </a:extLst>
          </p:cNvPr>
          <p:cNvSpPr/>
          <p:nvPr/>
        </p:nvSpPr>
        <p:spPr>
          <a:xfrm>
            <a:off x="1200742" y="1664644"/>
            <a:ext cx="1084634" cy="2124279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0CA2A7-70C1-1AC3-C252-6FC730993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047" y="1562960"/>
            <a:ext cx="2006694" cy="906425"/>
          </a:xfrm>
          <a:prstGeom prst="rect">
            <a:avLst/>
          </a:prstGeom>
        </p:spPr>
      </p:pic>
      <p:sp>
        <p:nvSpPr>
          <p:cNvPr id="11" name="Curved Right Arrow 10">
            <a:extLst>
              <a:ext uri="{FF2B5EF4-FFF2-40B4-BE49-F238E27FC236}">
                <a16:creationId xmlns:a16="http://schemas.microsoft.com/office/drawing/2014/main" id="{5571705E-F010-92B1-50A3-BD18257E188C}"/>
              </a:ext>
            </a:extLst>
          </p:cNvPr>
          <p:cNvSpPr/>
          <p:nvPr/>
        </p:nvSpPr>
        <p:spPr>
          <a:xfrm rot="10800000">
            <a:off x="7102438" y="1664643"/>
            <a:ext cx="1084634" cy="2124279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E18730-3D17-1ACE-E21B-4F2FAADCC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624" y="1461584"/>
            <a:ext cx="2627930" cy="9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069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37189-2EE7-E8BD-C690-4B9579B44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Optimizers are complicated..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902D0-E4B6-FEE1-8F08-9010FC8B273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1" dirty="0"/>
              <a:t>Rough mindset guide</a:t>
            </a:r>
          </a:p>
          <a:p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Optimizers are not about ‘classic convex optimization math’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344488" lvl="2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Get some ‘top down’ understanding of macro scale behaviors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Work backwards to reconcile ‘top down’ and ‘bottom up’ views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C40776-BA14-470B-37F6-CB0C6E6EB672}"/>
              </a:ext>
            </a:extLst>
          </p:cNvPr>
          <p:cNvSpPr txBox="1">
            <a:spLocks/>
          </p:cNvSpPr>
          <p:nvPr/>
        </p:nvSpPr>
        <p:spPr>
          <a:xfrm>
            <a:off x="1682009" y="1867709"/>
            <a:ext cx="3998944" cy="296765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400" dirty="0">
                <a:latin typeface="Source Sans Pro Light" panose="020B0403030403020204" pitchFamily="34" charset="0"/>
                <a:ea typeface="Source Sans Pro Light" panose="020B0403030403020204" pitchFamily="34" charset="0"/>
              </a:rPr>
              <a:t>Things that should not work (Adam) do work well!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08502B-1497-C977-1EF2-9962ECF9590D}"/>
              </a:ext>
            </a:extLst>
          </p:cNvPr>
          <p:cNvSpPr txBox="1">
            <a:spLocks/>
          </p:cNvSpPr>
          <p:nvPr/>
        </p:nvSpPr>
        <p:spPr>
          <a:xfrm>
            <a:off x="1682008" y="2140852"/>
            <a:ext cx="4485327" cy="296765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400" dirty="0">
                <a:latin typeface="Source Sans Pro Light" panose="020B0403030403020204" pitchFamily="34" charset="0"/>
                <a:ea typeface="Source Sans Pro Light" panose="020B0403030403020204" pitchFamily="34" charset="0"/>
              </a:rPr>
              <a:t>But also intuition from convex optimization can be useful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F6A86E5-3B45-F4C1-5C57-F5D7649A14B0}"/>
              </a:ext>
            </a:extLst>
          </p:cNvPr>
          <p:cNvSpPr txBox="1">
            <a:spLocks/>
          </p:cNvSpPr>
          <p:nvPr/>
        </p:nvSpPr>
        <p:spPr>
          <a:xfrm>
            <a:off x="1682009" y="3114197"/>
            <a:ext cx="4485327" cy="71047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400" dirty="0">
                <a:latin typeface="Source Sans Pro Light" panose="020B0403030403020204" pitchFamily="34" charset="0"/>
                <a:ea typeface="Source Sans Pro Light" panose="020B0403030403020204" pitchFamily="34" charset="0"/>
              </a:rPr>
              <a:t>How do optimizers react to LR?</a:t>
            </a:r>
          </a:p>
          <a:p>
            <a:pPr marL="0" indent="0"/>
            <a:r>
              <a:rPr lang="en-US" sz="1400" dirty="0">
                <a:latin typeface="Source Sans Pro Light" panose="020B0403030403020204" pitchFamily="34" charset="0"/>
                <a:ea typeface="Source Sans Pro Light" panose="020B0403030403020204" pitchFamily="34" charset="0"/>
              </a:rPr>
              <a:t>How do preconditioners and hessians interact?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C229C18-DF17-7A4B-4EE6-7A9DA764B777}"/>
              </a:ext>
            </a:extLst>
          </p:cNvPr>
          <p:cNvSpPr txBox="1">
            <a:spLocks/>
          </p:cNvSpPr>
          <p:nvPr/>
        </p:nvSpPr>
        <p:spPr>
          <a:xfrm>
            <a:off x="1682008" y="4312487"/>
            <a:ext cx="4485327" cy="71047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400" dirty="0">
                <a:latin typeface="Source Sans Pro Light" panose="020B0403030403020204" pitchFamily="34" charset="0"/>
                <a:ea typeface="Source Sans Pro Light" panose="020B0403030403020204" pitchFamily="34" charset="0"/>
              </a:rPr>
              <a:t>How can we control one-step feature learning?</a:t>
            </a:r>
          </a:p>
        </p:txBody>
      </p:sp>
    </p:spTree>
    <p:extLst>
      <p:ext uri="{BB962C8B-B14F-4D97-AF65-F5344CB8AC3E}">
        <p14:creationId xmlns:p14="http://schemas.microsoft.com/office/powerpoint/2010/main" val="14344683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3F8C-33DD-A95F-5BC2-F9F6478F0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85622-09E5-4CD3-E631-23891BC63FD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1038493" cy="419141"/>
          </a:xfrm>
        </p:spPr>
        <p:txBody>
          <a:bodyPr/>
          <a:lstStyle/>
          <a:p>
            <a:r>
              <a:rPr lang="en-US" b="1" dirty="0"/>
              <a:t>Part 1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762B7F-09E5-16AD-2ED9-DB62F3BD691C}"/>
              </a:ext>
            </a:extLst>
          </p:cNvPr>
          <p:cNvSpPr txBox="1">
            <a:spLocks/>
          </p:cNvSpPr>
          <p:nvPr/>
        </p:nvSpPr>
        <p:spPr>
          <a:xfrm>
            <a:off x="5354200" y="908685"/>
            <a:ext cx="1038493" cy="41914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Part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33A13A7-9D5D-DF7A-95A2-A22B171B72CB}"/>
              </a:ext>
            </a:extLst>
          </p:cNvPr>
          <p:cNvSpPr txBox="1">
            <a:spLocks/>
          </p:cNvSpPr>
          <p:nvPr/>
        </p:nvSpPr>
        <p:spPr>
          <a:xfrm>
            <a:off x="1474923" y="1427857"/>
            <a:ext cx="3215868" cy="35428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Convex intuitions (and their limits)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84C812-4983-4789-DF75-443DCA68CCEF}"/>
              </a:ext>
            </a:extLst>
          </p:cNvPr>
          <p:cNvSpPr txBox="1">
            <a:spLocks/>
          </p:cNvSpPr>
          <p:nvPr/>
        </p:nvSpPr>
        <p:spPr>
          <a:xfrm>
            <a:off x="5534924" y="1427857"/>
            <a:ext cx="3215868" cy="35428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Optimizers and parameter norms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E22A5E-BD69-AA8E-3374-84F50477A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170" y="2013395"/>
            <a:ext cx="3517911" cy="1978824"/>
          </a:xfrm>
          <a:prstGeom prst="rect">
            <a:avLst/>
          </a:prstGeom>
          <a:ln w="28575">
            <a:solidFill>
              <a:schemeClr val="bg1">
                <a:lumMod val="7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75EAC4-559E-AEB7-1496-ECF9E4B51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100" y="2013395"/>
            <a:ext cx="2415798" cy="1887901"/>
          </a:xfrm>
          <a:prstGeom prst="rect">
            <a:avLst/>
          </a:prstGeom>
          <a:ln w="28575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4327089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828C-60A5-A018-EB05-6E763104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1: The noisy quadratic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8B581-758A-B18D-EA06-CAA30DC0A9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5538429" cy="369609"/>
          </a:xfrm>
        </p:spPr>
        <p:txBody>
          <a:bodyPr/>
          <a:lstStyle/>
          <a:p>
            <a:r>
              <a:rPr lang="en-US" b="1" dirty="0"/>
              <a:t>How far can we push the ‘world is a quadratic’ view?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0E3901-1D8B-3977-1434-5A7C2F250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004" y="3135374"/>
            <a:ext cx="4859992" cy="176726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018589-AA65-C914-4414-7324AB9FB3A9}"/>
              </a:ext>
            </a:extLst>
          </p:cNvPr>
          <p:cNvSpPr txBox="1">
            <a:spLocks/>
          </p:cNvSpPr>
          <p:nvPr/>
        </p:nvSpPr>
        <p:spPr>
          <a:xfrm>
            <a:off x="955677" y="1339414"/>
            <a:ext cx="7507188" cy="12060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Advantages of the quadratic view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Many important quantities (i.e. optimal batch) are exactly solvable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convex world, quadratics are very useful to think about (i.e. preconditioning)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E020AE4-180B-E846-57E2-3AD089FD1FDE}"/>
              </a:ext>
            </a:extLst>
          </p:cNvPr>
          <p:cNvSpPr txBox="1">
            <a:spLocks/>
          </p:cNvSpPr>
          <p:nvPr/>
        </p:nvSpPr>
        <p:spPr>
          <a:xfrm>
            <a:off x="948776" y="2741611"/>
            <a:ext cx="7507188" cy="3937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We will go through a fairly influential paper that takes this approach </a:t>
            </a:r>
          </a:p>
        </p:txBody>
      </p:sp>
    </p:spTree>
    <p:extLst>
      <p:ext uri="{BB962C8B-B14F-4D97-AF65-F5344CB8AC3E}">
        <p14:creationId xmlns:p14="http://schemas.microsoft.com/office/powerpoint/2010/main" val="360475124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2DFA7-E4C1-3C07-BC9C-246821A55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NQM?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D7B1E-F36D-6532-A96B-CBF54EB21AB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4493401" cy="488024"/>
          </a:xfrm>
        </p:spPr>
        <p:txBody>
          <a:bodyPr/>
          <a:lstStyle/>
          <a:p>
            <a:r>
              <a:rPr lang="en-US" b="1" dirty="0"/>
              <a:t>Surprisingly accurate predictions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267EE-F8A2-F49A-2261-BB7DFDCDF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77" y="1346200"/>
            <a:ext cx="3581400" cy="2451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9EB3FD-9872-3867-5693-BFCC5394E35E}"/>
              </a:ext>
            </a:extLst>
          </p:cNvPr>
          <p:cNvSpPr txBox="1"/>
          <p:nvPr/>
        </p:nvSpPr>
        <p:spPr>
          <a:xfrm>
            <a:off x="1648961" y="3946849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Batch vs LR on CIFAR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A278CF-2849-5724-379C-5A1989C7E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348" y="1346200"/>
            <a:ext cx="3581400" cy="2451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9D48EE-0FB3-C7E1-33A5-2B89555436EA}"/>
              </a:ext>
            </a:extLst>
          </p:cNvPr>
          <p:cNvSpPr txBox="1"/>
          <p:nvPr/>
        </p:nvSpPr>
        <p:spPr>
          <a:xfrm>
            <a:off x="5645574" y="3946849"/>
            <a:ext cx="2541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Number of steps needed</a:t>
            </a:r>
          </a:p>
          <a:p>
            <a:pPr algn="ctr"/>
            <a:r>
              <a:rPr lang="en-US" dirty="0"/>
              <a:t>(i.e. ’critical batch’)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F5AE49-E9E8-867D-EF5F-455903694C81}"/>
              </a:ext>
            </a:extLst>
          </p:cNvPr>
          <p:cNvSpPr txBox="1">
            <a:spLocks/>
          </p:cNvSpPr>
          <p:nvPr/>
        </p:nvSpPr>
        <p:spPr>
          <a:xfrm>
            <a:off x="727483" y="4739825"/>
            <a:ext cx="8150447" cy="48802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latin typeface="Source Sans Pro Light" panose="020B0403030403020204" pitchFamily="34" charset="0"/>
                <a:ea typeface="Source Sans Pro Light" panose="020B0403030403020204" pitchFamily="34" charset="0"/>
              </a:rPr>
              <a:t>(dashed lines indicate theory predictions. theory predicts deviation from the line at large batch) </a:t>
            </a:r>
          </a:p>
        </p:txBody>
      </p:sp>
    </p:spTree>
    <p:extLst>
      <p:ext uri="{BB962C8B-B14F-4D97-AF65-F5344CB8AC3E}">
        <p14:creationId xmlns:p14="http://schemas.microsoft.com/office/powerpoint/2010/main" val="348308050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A330A-83E5-11FA-C0B7-FD0BC4111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the NQM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75FBE7-56CF-0CB5-CE5B-B8F9C5BEA94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718457" y="908685"/>
                <a:ext cx="7938183" cy="3875274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The objective function</a:t>
                </a:r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(the second eq. is via diagonalization and change of variables. think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as </a:t>
                </a:r>
                <a:r>
                  <a:rPr lang="en-US" dirty="0" err="1"/>
                  <a:t>eigvenvalues</a:t>
                </a:r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r>
                  <a:rPr lang="en-US" b="1" dirty="0"/>
                  <a:t>The gradients</a:t>
                </a:r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algn="ctr"/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assumed to be simultaneously diagonalizable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)</a:t>
                </a:r>
              </a:p>
              <a:p>
                <a:pPr algn="ctr"/>
                <a:endParaRPr lang="en-US" dirty="0"/>
              </a:p>
              <a:p>
                <a:r>
                  <a:rPr lang="en-US" b="1" dirty="0"/>
                  <a:t>Batching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(0,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algn="ctr"/>
                <a:r>
                  <a:rPr lang="en-US" dirty="0"/>
                  <a:t>(Batching reduces the noise in our gradients via </a:t>
                </a:r>
                <a:r>
                  <a:rPr lang="en-US" dirty="0" err="1"/>
                  <a:t>i.i.d</a:t>
                </a:r>
                <a:r>
                  <a:rPr lang="en-US" dirty="0"/>
                  <a:t> averaging)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75FBE7-56CF-0CB5-CE5B-B8F9C5BEA9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718457" y="908685"/>
                <a:ext cx="7938183" cy="3875274"/>
              </a:xfrm>
              <a:blipFill>
                <a:blip r:embed="rId2"/>
                <a:stretch>
                  <a:fillRect l="-1438" t="-15686" r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459297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91E0F-452A-ABD5-4C15-E7C6B0D9F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Dynamics under the NQM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584DDCC-09CB-A6CB-DE03-6245A7218BA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955788" y="847565"/>
                <a:ext cx="6639441" cy="1769202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The NQM assumptions mean coordinates are separable</a:t>
                </a:r>
              </a:p>
              <a:p>
                <a:r>
                  <a:rPr lang="en-US" dirty="0"/>
                  <a:t>	The dynamics are ‘simple’ and evolve as</a:t>
                </a:r>
              </a:p>
              <a:p>
                <a:pPr algn="ctr"/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ra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	Expected risks converge </a:t>
                </a:r>
                <a:r>
                  <a:rPr lang="en-US" dirty="0">
                    <a:solidFill>
                      <a:srgbClr val="FF0000"/>
                    </a:solidFill>
                  </a:rPr>
                  <a:t>rapidly </a:t>
                </a:r>
                <a:r>
                  <a:rPr lang="en-US" dirty="0"/>
                  <a:t>to a </a:t>
                </a:r>
                <a:r>
                  <a:rPr lang="en-US" dirty="0">
                    <a:solidFill>
                      <a:srgbClr val="0070C0"/>
                    </a:solidFill>
                  </a:rPr>
                  <a:t>steady state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(2−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584DDCC-09CB-A6CB-DE03-6245A7218B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955788" y="847565"/>
                <a:ext cx="6639441" cy="1769202"/>
              </a:xfrm>
              <a:blipFill>
                <a:blip r:embed="rId2"/>
                <a:stretch>
                  <a:fillRect l="-1908" t="-714" r="-573" b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2559BF5-4C10-3955-B660-30060C78A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686" y="2616767"/>
            <a:ext cx="4370906" cy="245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44554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04AF6-FB52-6524-38F6-DDA86BFA4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778" y="420661"/>
            <a:ext cx="7707862" cy="488024"/>
          </a:xfrm>
        </p:spPr>
        <p:txBody>
          <a:bodyPr/>
          <a:lstStyle/>
          <a:p>
            <a:r>
              <a:rPr lang="en-US" dirty="0"/>
              <a:t>Batch size vs learning rate 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AC571-D15B-A59F-06A8-EF2815FDB7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896580"/>
          </a:xfrm>
        </p:spPr>
        <p:txBody>
          <a:bodyPr/>
          <a:lstStyle/>
          <a:p>
            <a:r>
              <a:rPr lang="en-US" dirty="0"/>
              <a:t>NQM predicts that up to a certain point, learning rate should go up </a:t>
            </a:r>
            <a:r>
              <a:rPr lang="en-US" i="1" dirty="0"/>
              <a:t>linearly</a:t>
            </a:r>
            <a:r>
              <a:rPr lang="en-US" dirty="0"/>
              <a:t> with batch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But learning rate cannot go up forever! For a quadratic, 2/h is the max stable LR</a:t>
            </a:r>
          </a:p>
          <a:p>
            <a:r>
              <a:rPr lang="en-US" dirty="0"/>
              <a:t>After this point, batch shows rapidly diminishing returns (the ‘critical batch’)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527D18-E0F0-DB0E-8ACD-0EEF147FB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692" y="1351480"/>
            <a:ext cx="4338736" cy="244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58406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86A04-BB8B-6B8E-D110-4B3B23E7E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momentum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B5365-5647-0462-EC6F-DC1A95789D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789486"/>
          </a:xfrm>
        </p:spPr>
        <p:txBody>
          <a:bodyPr/>
          <a:lstStyle/>
          <a:p>
            <a:r>
              <a:rPr lang="en-US" b="1" dirty="0"/>
              <a:t>What happens to momentum SGD?</a:t>
            </a:r>
          </a:p>
          <a:p>
            <a:r>
              <a:rPr lang="en-US" dirty="0"/>
              <a:t>Now consider the momentum update,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F88BD0-4634-A0F6-862E-590B047FB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334" y="1517650"/>
            <a:ext cx="5251331" cy="9642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6F7DF9-0ED2-56EA-85C0-68CD0C011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00" y="3277260"/>
            <a:ext cx="7002623" cy="1344503"/>
          </a:xfrm>
          <a:prstGeom prst="rect">
            <a:avLst/>
          </a:prstGeom>
          <a:ln w="28575">
            <a:solidFill>
              <a:schemeClr val="bg1">
                <a:lumMod val="75000"/>
              </a:schemeClr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363EAC-B8B0-0295-352E-41476810E059}"/>
              </a:ext>
            </a:extLst>
          </p:cNvPr>
          <p:cNvSpPr txBox="1">
            <a:spLocks/>
          </p:cNvSpPr>
          <p:nvPr/>
        </p:nvSpPr>
        <p:spPr>
          <a:xfrm>
            <a:off x="955677" y="2817844"/>
            <a:ext cx="7700963" cy="5433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We can derive the expected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35352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7BBC4-2806-8841-9C66-1581411B4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momentum dynamics in NQM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F2E44-77CC-615B-8EA9-A8505C545C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4194821" cy="488024"/>
          </a:xfrm>
        </p:spPr>
        <p:txBody>
          <a:bodyPr/>
          <a:lstStyle/>
          <a:p>
            <a:r>
              <a:rPr lang="en-US" b="1" dirty="0"/>
              <a:t>Overdamped vs Underdamped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039D37-9EA9-8CF0-8C32-5C6DE98CFA63}"/>
              </a:ext>
            </a:extLst>
          </p:cNvPr>
          <p:cNvSpPr txBox="1">
            <a:spLocks/>
          </p:cNvSpPr>
          <p:nvPr/>
        </p:nvSpPr>
        <p:spPr>
          <a:xfrm>
            <a:off x="955677" y="2973860"/>
            <a:ext cx="4194821" cy="48802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Rate limiting by high curvature directions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C972E8-8A1E-FA16-209A-241DB10E4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060" y="1396709"/>
            <a:ext cx="4707294" cy="14854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55E202-EC4F-C980-5CD9-2936BEB82D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622"/>
          <a:stretch>
            <a:fillRect/>
          </a:stretch>
        </p:blipFill>
        <p:spPr>
          <a:xfrm>
            <a:off x="1859124" y="3461884"/>
            <a:ext cx="5425751" cy="145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4411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445C-8D3A-4AED-7A9E-BA24872CE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Damping, momentum, and convergence 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B2B60-A8DB-3F0B-E890-4370F2CF1C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88024"/>
          </a:xfrm>
        </p:spPr>
        <p:txBody>
          <a:bodyPr/>
          <a:lstStyle/>
          <a:p>
            <a:r>
              <a:rPr lang="en-US" dirty="0"/>
              <a:t>How does over vs underdamped affect convergence relative to plain SGD?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9CA8AF-A850-2DE8-9EDD-EC67B9BA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379" y="1264881"/>
            <a:ext cx="4646645" cy="26137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26A446B-D4DE-164C-E770-539DAA2F4615}"/>
              </a:ext>
            </a:extLst>
          </p:cNvPr>
          <p:cNvSpPr txBox="1">
            <a:spLocks/>
          </p:cNvSpPr>
          <p:nvPr/>
        </p:nvSpPr>
        <p:spPr>
          <a:xfrm>
            <a:off x="652562" y="4056116"/>
            <a:ext cx="8300290" cy="917099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Momentum has </a:t>
            </a:r>
            <a:r>
              <a:rPr lang="en-US" i="1" dirty="0"/>
              <a:t>fastest</a:t>
            </a:r>
            <a:r>
              <a:rPr lang="en-US" dirty="0"/>
              <a:t> convergence at the damping transition point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the overdamped case, there exists a LR that matches momentum’s convergence 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There is an upper limit to SGD LR due to the sharpness limit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7808818-17D1-F5B0-2B00-E80EBFF51568}"/>
              </a:ext>
            </a:extLst>
          </p:cNvPr>
          <p:cNvSpPr txBox="1">
            <a:spLocks/>
          </p:cNvSpPr>
          <p:nvPr/>
        </p:nvSpPr>
        <p:spPr>
          <a:xfrm>
            <a:off x="3265714" y="4856844"/>
            <a:ext cx="5094514" cy="232741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1050" dirty="0"/>
              <a:t>(momentum acceleration allows optimizers to have higher effective LR than this limit)</a:t>
            </a:r>
          </a:p>
        </p:txBody>
      </p:sp>
    </p:spTree>
    <p:extLst>
      <p:ext uri="{BB962C8B-B14F-4D97-AF65-F5344CB8AC3E}">
        <p14:creationId xmlns:p14="http://schemas.microsoft.com/office/powerpoint/2010/main" val="316756110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CAFBF-5D85-784F-0067-C7D4BE727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Overdamped dynamics control the convergence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A40D1-6340-6834-42EF-F60104A1844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024049" y="1754155"/>
            <a:ext cx="5095897" cy="28664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9DA2E9-3D8F-78B8-3FAF-7D25F42C5FF7}"/>
              </a:ext>
            </a:extLst>
          </p:cNvPr>
          <p:cNvSpPr txBox="1"/>
          <p:nvPr/>
        </p:nvSpPr>
        <p:spPr>
          <a:xfrm>
            <a:off x="1048667" y="977694"/>
            <a:ext cx="704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optimal momentum always has one overdamped coordinate</a:t>
            </a:r>
          </a:p>
          <a:p>
            <a:pPr algn="ctr"/>
            <a:r>
              <a:rPr lang="en-US" i="1" dirty="0"/>
              <a:t>If SGD w/ effective step is convergent, this matches momentum long-run</a:t>
            </a:r>
          </a:p>
        </p:txBody>
      </p:sp>
    </p:spTree>
    <p:extLst>
      <p:ext uri="{BB962C8B-B14F-4D97-AF65-F5344CB8AC3E}">
        <p14:creationId xmlns:p14="http://schemas.microsoft.com/office/powerpoint/2010/main" val="59943823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5CC86-E756-EC9B-F7E1-664CDE70F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momentum and batch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A5338-F873-F8BB-C049-68AF8E45312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2680091"/>
            <a:ext cx="7700963" cy="2237142"/>
          </a:xfrm>
        </p:spPr>
        <p:txBody>
          <a:bodyPr/>
          <a:lstStyle/>
          <a:p>
            <a:pPr>
              <a:buAutoNum type="arabicPeriod"/>
            </a:pPr>
            <a:r>
              <a:rPr lang="en-US" b="1" dirty="0"/>
              <a:t>In the small batch case: </a:t>
            </a:r>
          </a:p>
          <a:p>
            <a:pPr marL="0" indent="0"/>
            <a:r>
              <a:rPr lang="en-US" dirty="0"/>
              <a:t>	Irreducible error is large, and step size must be small to compensate.</a:t>
            </a:r>
          </a:p>
          <a:p>
            <a:pPr marL="0" indent="0"/>
            <a:r>
              <a:rPr lang="en-US" dirty="0"/>
              <a:t>	Larger effective step size for momentum is </a:t>
            </a:r>
            <a:r>
              <a:rPr lang="en-US" i="1" dirty="0"/>
              <a:t>counterproductive</a:t>
            </a:r>
            <a:endParaRPr lang="en-US" dirty="0"/>
          </a:p>
          <a:p>
            <a:pPr marL="0" indent="0"/>
            <a:endParaRPr lang="en-US" dirty="0"/>
          </a:p>
          <a:p>
            <a:pPr>
              <a:buAutoNum type="arabicPeriod" startAt="2"/>
            </a:pPr>
            <a:r>
              <a:rPr lang="en-US" b="1" dirty="0"/>
              <a:t>In the large batch case:</a:t>
            </a:r>
          </a:p>
          <a:p>
            <a:pPr marL="0" indent="0"/>
            <a:r>
              <a:rPr lang="en-US" dirty="0"/>
              <a:t>	Low irreducible error, large step size</a:t>
            </a:r>
          </a:p>
          <a:p>
            <a:pPr marL="0" indent="0"/>
            <a:r>
              <a:rPr lang="en-US" dirty="0"/>
              <a:t>	Sufficiently large momentum reaches unattainable effective step sizes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B65EDE-1479-C724-6D00-EDCBF3A46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395" y="1015516"/>
            <a:ext cx="7002623" cy="1344503"/>
          </a:xfrm>
          <a:prstGeom prst="rect">
            <a:avLst/>
          </a:prstGeom>
          <a:ln w="28575"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5158660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563F-24FD-8078-4DD2-DEA50C53C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support for the large-batch-momentum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7345E-54E4-F247-3D11-BD58114726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0612" y="3767945"/>
            <a:ext cx="7861752" cy="823514"/>
          </a:xfrm>
        </p:spPr>
        <p:txBody>
          <a:bodyPr/>
          <a:lstStyle/>
          <a:p>
            <a:r>
              <a:rPr lang="en-US" b="1" dirty="0"/>
              <a:t>At low batch sizes</a:t>
            </a:r>
            <a:r>
              <a:rPr lang="en-US" dirty="0"/>
              <a:t>: no benefit to momentum </a:t>
            </a:r>
          </a:p>
          <a:p>
            <a:r>
              <a:rPr lang="en-US" b="1" dirty="0"/>
              <a:t>At large batch sizes: </a:t>
            </a:r>
            <a:r>
              <a:rPr lang="en-US" dirty="0"/>
              <a:t>significant gains from momentum (heavy ball) as well as other tricks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9E0446-F00B-E550-9DB5-4F0B171F0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207" y="1030097"/>
            <a:ext cx="3159170" cy="2303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5C472A-75A0-9D4A-E058-2DD1979D5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488" y="1030097"/>
            <a:ext cx="3159169" cy="230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2580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C2B9F-BE05-56AB-88BC-2508428D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papers on momentum and batch size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9222-6EDC-DBB2-F5C1-426A61C12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10" y="2908086"/>
            <a:ext cx="2235392" cy="20689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E5525-1CE3-636C-C631-6C34AFEF6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09" y="961531"/>
            <a:ext cx="3700593" cy="1826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86A3-75EB-EE27-19DB-BF94DD231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597" y="1429626"/>
            <a:ext cx="4925267" cy="323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1833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64C1-9450-D7F9-66FD-4F7473DCB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NQM and preconditioning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019E19-73C1-C524-A55E-9BCAC6396F6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US" dirty="0"/>
                  <a:t>Recall that preconditioned gradient descent for the NQM follows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NQM authors study a very simple model of weak preconditioning,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This is nice since it immediately gives a simple form of the risk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Notice how the first term decreases with higher p (up to 1.0), the second term increases.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019E19-73C1-C524-A55E-9BCAC6396F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47" t="-337" r="-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BBA5FE3-D109-DCED-B1EA-514C6CDE3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390" y="1313412"/>
            <a:ext cx="4667220" cy="5247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B720F1-127D-02F6-E931-5E7CB2A73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827608"/>
            <a:ext cx="7772400" cy="95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5366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6C587-DD26-DE44-62F6-299D9A4D4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on a range of optimizers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FF8992-12D2-5047-1A99-0942EF8777E5}"/>
              </a:ext>
            </a:extLst>
          </p:cNvPr>
          <p:cNvSpPr txBox="1">
            <a:spLocks/>
          </p:cNvSpPr>
          <p:nvPr/>
        </p:nvSpPr>
        <p:spPr>
          <a:xfrm>
            <a:off x="850612" y="3767945"/>
            <a:ext cx="7861752" cy="8235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At low batch:</a:t>
            </a:r>
            <a:r>
              <a:rPr lang="en-US" dirty="0"/>
              <a:t> no benefits to Adam vs others</a:t>
            </a:r>
          </a:p>
          <a:p>
            <a:r>
              <a:rPr lang="en-US" b="1" dirty="0"/>
              <a:t>At large batch sizes: </a:t>
            </a:r>
            <a:r>
              <a:rPr lang="en-US" dirty="0"/>
              <a:t>significant gains from Adam (and KFAC)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73E84C-9412-79B1-ACD1-63EA11433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207" y="1030097"/>
            <a:ext cx="3159170" cy="23032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01E3E5-9B41-9355-3BE6-43F7C64CA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488" y="1030097"/>
            <a:ext cx="3159169" cy="230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601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E59C5-1302-1431-1C8E-7CB502818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NQM stuff.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0319A-AFD0-48EB-D285-C3CCEE254C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88024"/>
          </a:xfrm>
        </p:spPr>
        <p:txBody>
          <a:bodyPr/>
          <a:lstStyle/>
          <a:p>
            <a:r>
              <a:rPr lang="en-US" dirty="0"/>
              <a:t>Recent extensions on using NQM style methods for scaling laws (li et al)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E365A7-862B-73CB-3980-01CB3B62E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2" y="1380673"/>
            <a:ext cx="3053034" cy="340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01421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6E456-F4A1-F958-6C4A-42527F2CF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of convex, quadratics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3C64E-5C2B-1A39-53B3-259287AC96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97601"/>
          </a:xfrm>
        </p:spPr>
        <p:txBody>
          <a:bodyPr/>
          <a:lstStyle/>
          <a:p>
            <a:r>
              <a:rPr lang="en-US" dirty="0"/>
              <a:t>But… don’t trust quadratics blindly! </a:t>
            </a:r>
            <a:r>
              <a:rPr lang="en-US" i="1" dirty="0"/>
              <a:t>Lots</a:t>
            </a:r>
            <a:r>
              <a:rPr lang="en-US" dirty="0"/>
              <a:t> of deep learning is not like quadratics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B86599-165E-57C2-5D79-FB190CAB8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259" y="1590485"/>
            <a:ext cx="5179482" cy="198680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F153DE-F264-EDC2-1260-950C0BEBDE9D}"/>
              </a:ext>
            </a:extLst>
          </p:cNvPr>
          <p:cNvSpPr txBox="1">
            <a:spLocks/>
          </p:cNvSpPr>
          <p:nvPr/>
        </p:nvSpPr>
        <p:spPr>
          <a:xfrm>
            <a:off x="948776" y="4036014"/>
            <a:ext cx="7700963" cy="74794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Why do high learning rate, batch gradient descent trajectories show noise-like patterns?</a:t>
            </a:r>
          </a:p>
          <a:p>
            <a:pPr algn="ctr"/>
            <a:r>
              <a:rPr lang="en-US" dirty="0"/>
              <a:t>We will cover many of these subtleties later..</a:t>
            </a:r>
          </a:p>
        </p:txBody>
      </p:sp>
    </p:spTree>
    <p:extLst>
      <p:ext uri="{BB962C8B-B14F-4D97-AF65-F5344CB8AC3E}">
        <p14:creationId xmlns:p14="http://schemas.microsoft.com/office/powerpoint/2010/main" val="163278713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F9044-6A91-3EC2-2284-4BC923C55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NQM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390F3-172A-B241-F730-1E38805215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2304778"/>
          </a:xfrm>
        </p:spPr>
        <p:txBody>
          <a:bodyPr/>
          <a:lstStyle/>
          <a:p>
            <a:r>
              <a:rPr lang="en-US" dirty="0"/>
              <a:t>The noisy quadratic model is very useful for thinking about optimization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E78EA1-14F8-7054-1FE9-80FCD76D139F}"/>
              </a:ext>
            </a:extLst>
          </p:cNvPr>
          <p:cNvSpPr/>
          <p:nvPr/>
        </p:nvSpPr>
        <p:spPr>
          <a:xfrm>
            <a:off x="712469" y="1501969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1CFEDC-7BC2-E591-EEBB-546776E64377}"/>
              </a:ext>
            </a:extLst>
          </p:cNvPr>
          <p:cNvSpPr txBox="1"/>
          <p:nvPr/>
        </p:nvSpPr>
        <p:spPr>
          <a:xfrm>
            <a:off x="862149" y="1678623"/>
            <a:ext cx="6405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Very convenient model for solving various properties analytically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0BF815-DE50-C6BD-1AB5-A3E61425A251}"/>
              </a:ext>
            </a:extLst>
          </p:cNvPr>
          <p:cNvSpPr/>
          <p:nvPr/>
        </p:nvSpPr>
        <p:spPr>
          <a:xfrm>
            <a:off x="712469" y="2599316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CBF579-9A15-6482-4BFC-D5E19BEA3DA3}"/>
              </a:ext>
            </a:extLst>
          </p:cNvPr>
          <p:cNvSpPr txBox="1"/>
          <p:nvPr/>
        </p:nvSpPr>
        <p:spPr>
          <a:xfrm>
            <a:off x="862149" y="2756027"/>
            <a:ext cx="6979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 rough intuition for when momentum or  preconditioning helps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83C6C9-1869-D78B-C8B8-E296FFD42E3B}"/>
              </a:ext>
            </a:extLst>
          </p:cNvPr>
          <p:cNvSpPr/>
          <p:nvPr/>
        </p:nvSpPr>
        <p:spPr>
          <a:xfrm>
            <a:off x="712469" y="3806747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CAF97-CC47-4FB8-B353-540723C97F15}"/>
              </a:ext>
            </a:extLst>
          </p:cNvPr>
          <p:cNvSpPr txBox="1"/>
          <p:nvPr/>
        </p:nvSpPr>
        <p:spPr>
          <a:xfrm>
            <a:off x="862149" y="3963458"/>
            <a:ext cx="818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But, we know the world isn’t quadratic. Knowing the ‘right’ model and limits are key</a:t>
            </a:r>
          </a:p>
        </p:txBody>
      </p:sp>
    </p:spTree>
    <p:extLst>
      <p:ext uri="{BB962C8B-B14F-4D97-AF65-F5344CB8AC3E}">
        <p14:creationId xmlns:p14="http://schemas.microsoft.com/office/powerpoint/2010/main" val="306602040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ACB0C-9300-4D68-9368-BFDBAC272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2: Norms, weight decay, hyperball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85402-AF97-3D28-25B8-523BA9FDC3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88024"/>
          </a:xfrm>
        </p:spPr>
        <p:txBody>
          <a:bodyPr/>
          <a:lstStyle/>
          <a:p>
            <a:r>
              <a:rPr lang="en-US" dirty="0"/>
              <a:t>In quiz 1, we’ve already seen some fun norm effects..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ACD4FD-7304-E55E-C0F6-A2BA87AA7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584" y="1309166"/>
            <a:ext cx="4146832" cy="275898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32F06D-7030-3E73-9738-1E0C1B1F551B}"/>
              </a:ext>
            </a:extLst>
          </p:cNvPr>
          <p:cNvSpPr txBox="1">
            <a:spLocks/>
          </p:cNvSpPr>
          <p:nvPr/>
        </p:nvSpPr>
        <p:spPr>
          <a:xfrm>
            <a:off x="721518" y="4077478"/>
            <a:ext cx="7700963" cy="9903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We know that norms (in our transformer model organism) tend to grow over time.</a:t>
            </a:r>
          </a:p>
          <a:p>
            <a:r>
              <a:rPr lang="en-US" dirty="0"/>
              <a:t> 1. Why?</a:t>
            </a:r>
          </a:p>
          <a:p>
            <a:r>
              <a:rPr lang="en-US" dirty="0"/>
              <a:t> 2. Who cares?</a:t>
            </a:r>
          </a:p>
        </p:txBody>
      </p:sp>
    </p:spTree>
    <p:extLst>
      <p:ext uri="{BB962C8B-B14F-4D97-AF65-F5344CB8AC3E}">
        <p14:creationId xmlns:p14="http://schemas.microsoft.com/office/powerpoint/2010/main" val="387731217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D7F58-F09B-901D-FFAE-70190FD8E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Preliminaries: Norm invariance in transformers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B3CBFE-7331-0CE2-1055-E91C969F9CF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4795935" y="908684"/>
                <a:ext cx="4152122" cy="4092523"/>
              </a:xfrm>
            </p:spPr>
            <p:txBody>
              <a:bodyPr/>
              <a:lstStyle/>
              <a:p>
                <a:r>
                  <a:rPr lang="en-US" dirty="0"/>
                  <a:t>Transformers have many </a:t>
                </a:r>
                <a:r>
                  <a:rPr lang="en-US" i="1" dirty="0"/>
                  <a:t>norm invariant</a:t>
                </a:r>
                <a:r>
                  <a:rPr lang="en-US" dirty="0"/>
                  <a:t> parts</a:t>
                </a:r>
              </a:p>
              <a:p>
                <a:endParaRPr lang="en-US" dirty="0"/>
              </a:p>
              <a:p>
                <a:r>
                  <a:rPr lang="en-US" dirty="0"/>
                  <a:t>Recall the </a:t>
                </a:r>
                <a:r>
                  <a:rPr lang="en-US" dirty="0" err="1"/>
                  <a:t>rmsnorm</a:t>
                </a:r>
                <a:r>
                  <a:rPr lang="en-US" dirty="0"/>
                  <a:t> operation</a:t>
                </a:r>
              </a:p>
              <a:p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𝑁𝑜𝑟𝑚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r>
                  <a:rPr lang="en-US" dirty="0"/>
                  <a:t>This operation (nearly) kills the norm of x</a:t>
                </a:r>
              </a:p>
              <a:p>
                <a:r>
                  <a:rPr lang="en-US" dirty="0"/>
                  <a:t>If we have </a:t>
                </a:r>
              </a:p>
              <a:p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𝐿𝑜𝑠𝑠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𝑁𝑜𝑟𝑚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algn="ctr"/>
                <a:endParaRPr lang="en-US" dirty="0"/>
              </a:p>
              <a:p>
                <a:r>
                  <a:rPr lang="en-US" dirty="0"/>
                  <a:t>The loss is </a:t>
                </a:r>
                <a:r>
                  <a:rPr lang="en-US" i="1" dirty="0"/>
                  <a:t>scale invariant</a:t>
                </a:r>
                <a:r>
                  <a:rPr lang="en-US" dirty="0"/>
                  <a:t> to the scale of 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B3CBFE-7331-0CE2-1055-E91C969F9C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4795935" y="908684"/>
                <a:ext cx="4152122" cy="4092523"/>
              </a:xfrm>
              <a:blipFill>
                <a:blip r:embed="rId2"/>
                <a:stretch>
                  <a:fillRect l="-3049" t="-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Why Pre-Norm Became the Default in Transformers | by ashutosh | Medium">
            <a:extLst>
              <a:ext uri="{FF2B5EF4-FFF2-40B4-BE49-F238E27FC236}">
                <a16:creationId xmlns:a16="http://schemas.microsoft.com/office/drawing/2014/main" id="{EDD8E605-B88F-4678-BB4F-151B07CDE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88" y="1043862"/>
            <a:ext cx="3527580" cy="385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5465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2CF5D-12D4-5FB4-B3E0-7535E0B1B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 drift in norm invariant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CE2D8-59A5-E203-96BF-30EA1697B7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917735" cy="118137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For norm invariant weights, we might expect the following..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Gradients are tangent to the current norm (or approx. for approx. invariant)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increases the norm, with higher LR increasing the norm more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Weight decay pulls it back, with a dynamic equilibrium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 descr="Illustrative figure showing weight decay concepts">
            <a:extLst>
              <a:ext uri="{FF2B5EF4-FFF2-40B4-BE49-F238E27FC236}">
                <a16:creationId xmlns:a16="http://schemas.microsoft.com/office/drawing/2014/main" id="{65A018D4-4332-34DA-154D-0FAD738F0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884" y="2214498"/>
            <a:ext cx="3304513" cy="26539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D89C3D-0D09-52A1-F0CF-E497E85A9334}"/>
              </a:ext>
            </a:extLst>
          </p:cNvPr>
          <p:cNvSpPr txBox="1"/>
          <p:nvPr/>
        </p:nvSpPr>
        <p:spPr>
          <a:xfrm>
            <a:off x="4697964" y="4783959"/>
            <a:ext cx="45813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</a:t>
            </a:r>
            <a:r>
              <a:rPr lang="en-US" sz="1050" dirty="0" err="1"/>
              <a:t>whenwen.github.io</a:t>
            </a:r>
            <a:r>
              <a:rPr lang="en-US" sz="1050" dirty="0"/>
              <a:t>/</a:t>
            </a:r>
            <a:r>
              <a:rPr lang="en-US" sz="1050" dirty="0" err="1"/>
              <a:t>wd_blog</a:t>
            </a:r>
            <a:r>
              <a:rPr lang="en-US" sz="1050" dirty="0"/>
              <a:t>/public/weight-decay-part-2.html</a:t>
            </a:r>
          </a:p>
        </p:txBody>
      </p:sp>
    </p:spTree>
    <p:extLst>
      <p:ext uri="{BB962C8B-B14F-4D97-AF65-F5344CB8AC3E}">
        <p14:creationId xmlns:p14="http://schemas.microsoft.com/office/powerpoint/2010/main" val="41005938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371B7-6808-194D-DAE1-90DA7819A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 drift in the toy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566CF-BB97-309D-B572-7938ABD6DAB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371475"/>
          </a:xfrm>
        </p:spPr>
        <p:txBody>
          <a:bodyPr/>
          <a:lstStyle/>
          <a:p>
            <a:r>
              <a:rPr lang="en-US" dirty="0"/>
              <a:t>We can see this in a simple, 2D norm invariant loss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E3E085-325D-CBC5-BC99-3FBD506EE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307" y="1341280"/>
            <a:ext cx="64008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7443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BBD82-28CC-7B96-2611-ED1D1AE6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we care if the norm drifts?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0268EA-66A6-BE80-AA47-729DAC855C5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US" b="1" dirty="0"/>
                  <a:t>Who cares if the norm drifts? </a:t>
                </a:r>
              </a:p>
              <a:p>
                <a:r>
                  <a:rPr lang="en-US" dirty="0"/>
                  <a:t>	Larger norm leads to smaller gradients</a:t>
                </a:r>
              </a:p>
              <a:p>
                <a:r>
                  <a:rPr lang="en-US" dirty="0"/>
                  <a:t>	Effective step size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/>
                  <a:t> decays, and is uncontrolled</a:t>
                </a:r>
              </a:p>
              <a:p>
                <a:r>
                  <a:rPr lang="en-US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0268EA-66A6-BE80-AA47-729DAC855C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47" t="-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D9567F6-2480-8F38-173D-C33C03E1A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164" y="2121303"/>
            <a:ext cx="3344311" cy="22250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FC3174-7C84-DC7B-7C5C-C839758E6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689" y="2141596"/>
            <a:ext cx="3344311" cy="22250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6184C7-48CA-8D6D-9E4A-4C77406A6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4588" y="4397201"/>
            <a:ext cx="4994824" cy="3722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4B6F49-1713-D0C6-BCBE-BE48DA707A39}"/>
              </a:ext>
            </a:extLst>
          </p:cNvPr>
          <p:cNvSpPr txBox="1"/>
          <p:nvPr/>
        </p:nvSpPr>
        <p:spPr>
          <a:xfrm>
            <a:off x="4912567" y="4769432"/>
            <a:ext cx="39141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From: </a:t>
            </a:r>
            <a:r>
              <a:rPr lang="en-US" sz="1050" dirty="0" err="1"/>
              <a:t>Guodong</a:t>
            </a:r>
            <a:r>
              <a:rPr lang="en-US" sz="1050" dirty="0"/>
              <a:t> et al https://</a:t>
            </a:r>
            <a:r>
              <a:rPr lang="en-US" sz="1050" dirty="0" err="1"/>
              <a:t>openreview.net</a:t>
            </a:r>
            <a:r>
              <a:rPr lang="en-US" sz="1050" dirty="0"/>
              <a:t>/</a:t>
            </a:r>
            <a:r>
              <a:rPr lang="en-US" sz="1050" dirty="0" err="1"/>
              <a:t>pdf?id</a:t>
            </a:r>
            <a:r>
              <a:rPr lang="en-US" sz="1050" dirty="0"/>
              <a:t>=B1lz-3Rct7</a:t>
            </a:r>
          </a:p>
        </p:txBody>
      </p:sp>
    </p:spTree>
    <p:extLst>
      <p:ext uri="{BB962C8B-B14F-4D97-AF65-F5344CB8AC3E}">
        <p14:creationId xmlns:p14="http://schemas.microsoft.com/office/powerpoint/2010/main" val="39786069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5494E-977D-26C3-2CF5-3E4D3DE96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our toy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A68D3-67B5-A15B-70F4-E9019B454A5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88024"/>
          </a:xfrm>
        </p:spPr>
        <p:txBody>
          <a:bodyPr/>
          <a:lstStyle/>
          <a:p>
            <a:r>
              <a:rPr lang="en-US" dirty="0"/>
              <a:t>How does the ‘effective’ learning rate change in our toy example?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4D8F0C-70FC-FD9E-94B4-62126B3A8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80" y="1469259"/>
            <a:ext cx="633984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6704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9AEC0-67F7-5DC9-C5A1-8C123F88B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weight decay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AC0151-21DC-0BFD-481E-3AADCB041F1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955677" y="908685"/>
                <a:ext cx="7700963" cy="130267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b="1" dirty="0"/>
                  <a:t>Other views: Defazio 2025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Ratio of gradient to weight should equilibrate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en-US" dirty="0"/>
                  <a:t> 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Vary weight decay over time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to keep the ratio constant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AC0151-21DC-0BFD-481E-3AADCB041F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955677" y="908685"/>
                <a:ext cx="7700963" cy="1302670"/>
              </a:xfrm>
              <a:blipFill>
                <a:blip r:embed="rId2"/>
                <a:stretch>
                  <a:fillRect l="-1483" t="-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F0680BE-1E6D-05EF-265E-7C899765E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72475"/>
            <a:ext cx="4084638" cy="1408496"/>
          </a:xfrm>
          <a:prstGeom prst="rect">
            <a:avLst/>
          </a:prstGeom>
        </p:spPr>
      </p:pic>
      <p:pic>
        <p:nvPicPr>
          <p:cNvPr id="5" name="Picture 4" descr="Illustrative figure showing weight decay concepts">
            <a:extLst>
              <a:ext uri="{FF2B5EF4-FFF2-40B4-BE49-F238E27FC236}">
                <a16:creationId xmlns:a16="http://schemas.microsoft.com/office/drawing/2014/main" id="{00D9AEFA-630F-C75C-245A-956C47D8E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61" y="2467063"/>
            <a:ext cx="2517988" cy="20222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FB0571-6465-34AF-FF0A-9585350D8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649094"/>
            <a:ext cx="4084638" cy="145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0446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FC8BC-EB9F-5D8D-440E-4E642EF7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for this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4DB81-35B5-81F7-987D-D30665743F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5841" y="1561181"/>
            <a:ext cx="2925858" cy="388270"/>
          </a:xfrm>
        </p:spPr>
        <p:txBody>
          <a:bodyPr/>
          <a:lstStyle/>
          <a:p>
            <a:pPr algn="ctr"/>
            <a:r>
              <a:rPr lang="en-US" dirty="0"/>
              <a:t>LR and WD jointly control norm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7919-85D0-8CC5-831F-899E05E4E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51" y="1949451"/>
            <a:ext cx="2413000" cy="21590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E2B260-D1CA-2F5A-258D-9E8267C1FD34}"/>
              </a:ext>
            </a:extLst>
          </p:cNvPr>
          <p:cNvSpPr txBox="1">
            <a:spLocks/>
          </p:cNvSpPr>
          <p:nvPr/>
        </p:nvSpPr>
        <p:spPr>
          <a:xfrm>
            <a:off x="824190" y="4188608"/>
            <a:ext cx="1915722" cy="38827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van </a:t>
            </a:r>
            <a:r>
              <a:rPr lang="en-US" dirty="0" err="1"/>
              <a:t>Laarhoven</a:t>
            </a:r>
            <a:r>
              <a:rPr lang="en-US" dirty="0"/>
              <a:t> 2017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A69965-20EB-C2C8-0FD6-E3040EB2C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301" y="2047746"/>
            <a:ext cx="2857179" cy="171592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0673587-D641-74D2-9CB6-C737A52F2D9B}"/>
              </a:ext>
            </a:extLst>
          </p:cNvPr>
          <p:cNvSpPr txBox="1">
            <a:spLocks/>
          </p:cNvSpPr>
          <p:nvPr/>
        </p:nvSpPr>
        <p:spPr>
          <a:xfrm>
            <a:off x="3506224" y="1591672"/>
            <a:ext cx="2925858" cy="38827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WD manipulates effective LR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0B3138-7AB4-DAEF-7FDB-85388E3AB5F0}"/>
              </a:ext>
            </a:extLst>
          </p:cNvPr>
          <p:cNvSpPr txBox="1">
            <a:spLocks/>
          </p:cNvSpPr>
          <p:nvPr/>
        </p:nvSpPr>
        <p:spPr>
          <a:xfrm>
            <a:off x="4011291" y="4188608"/>
            <a:ext cx="1915722" cy="38827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Guodong</a:t>
            </a:r>
            <a:r>
              <a:rPr lang="en-US" dirty="0"/>
              <a:t> et al 2019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9661D1-5732-9314-F4AF-E6351A3BD1E4}"/>
              </a:ext>
            </a:extLst>
          </p:cNvPr>
          <p:cNvSpPr txBox="1">
            <a:spLocks/>
          </p:cNvSpPr>
          <p:nvPr/>
        </p:nvSpPr>
        <p:spPr>
          <a:xfrm>
            <a:off x="6432082" y="1462886"/>
            <a:ext cx="2925858" cy="5848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WD improves loss in one </a:t>
            </a:r>
            <a:br>
              <a:rPr lang="en-US" dirty="0"/>
            </a:br>
            <a:r>
              <a:rPr lang="en-US" dirty="0"/>
              <a:t>pass SGD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819B48-7E3E-F41D-BCCE-9DA73ED3DD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434"/>
          <a:stretch>
            <a:fillRect/>
          </a:stretch>
        </p:blipFill>
        <p:spPr>
          <a:xfrm>
            <a:off x="6612813" y="2044820"/>
            <a:ext cx="2531187" cy="19682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A89E07-0D3A-C0A0-EF49-AAC7ABE62EF8}"/>
              </a:ext>
            </a:extLst>
          </p:cNvPr>
          <p:cNvSpPr txBox="1"/>
          <p:nvPr/>
        </p:nvSpPr>
        <p:spPr>
          <a:xfrm>
            <a:off x="6988628" y="4198077"/>
            <a:ext cx="2024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D’Angelo et al 2024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7290345-A901-1DE3-1BB0-4B836631E41B}"/>
              </a:ext>
            </a:extLst>
          </p:cNvPr>
          <p:cNvSpPr txBox="1">
            <a:spLocks/>
          </p:cNvSpPr>
          <p:nvPr/>
        </p:nvSpPr>
        <p:spPr>
          <a:xfrm>
            <a:off x="3007410" y="4783959"/>
            <a:ext cx="6154379" cy="388270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N.b. Weight decay has other impacts, like regularizing the </a:t>
            </a:r>
            <a:r>
              <a:rPr lang="en-US" dirty="0" err="1"/>
              <a:t>jacobian</a:t>
            </a:r>
            <a:r>
              <a:rPr lang="en-US" dirty="0"/>
              <a:t> norm</a:t>
            </a:r>
          </a:p>
        </p:txBody>
      </p:sp>
    </p:spTree>
    <p:extLst>
      <p:ext uri="{BB962C8B-B14F-4D97-AF65-F5344CB8AC3E}">
        <p14:creationId xmlns:p14="http://schemas.microsoft.com/office/powerpoint/2010/main" val="423771000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5720D-8270-D9BF-E93D-9C72EDB7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 new optimizer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E6B57-806A-FDB8-3CEE-F5ADF7C6532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88024"/>
          </a:xfrm>
        </p:spPr>
        <p:txBody>
          <a:bodyPr/>
          <a:lstStyle/>
          <a:p>
            <a:r>
              <a:rPr lang="en-US" dirty="0"/>
              <a:t>What might we do to deal with this annoying weight decay and LR coupling?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AC3C84-FF4C-AB7F-3555-623C8293A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346" y="1312733"/>
            <a:ext cx="4215556" cy="31557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F048B6-D81E-42F5-066A-099CD3157667}"/>
              </a:ext>
            </a:extLst>
          </p:cNvPr>
          <p:cNvSpPr/>
          <p:nvPr/>
        </p:nvSpPr>
        <p:spPr>
          <a:xfrm>
            <a:off x="2341984" y="2812710"/>
            <a:ext cx="4215555" cy="695600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25CC2C3-C65A-27D7-E790-35DD7022B39F}"/>
              </a:ext>
            </a:extLst>
          </p:cNvPr>
          <p:cNvSpPr txBox="1">
            <a:spLocks/>
          </p:cNvSpPr>
          <p:nvPr/>
        </p:nvSpPr>
        <p:spPr>
          <a:xfrm>
            <a:off x="948776" y="4680299"/>
            <a:ext cx="7700963" cy="48802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Sounds a bit silly… but is it?</a:t>
            </a:r>
          </a:p>
        </p:txBody>
      </p:sp>
    </p:spTree>
    <p:extLst>
      <p:ext uri="{BB962C8B-B14F-4D97-AF65-F5344CB8AC3E}">
        <p14:creationId xmlns:p14="http://schemas.microsoft.com/office/powerpoint/2010/main" val="886825807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926CB-54B6-2104-980E-BA6802EFA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Subtleties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54127-86E1-5FA0-B247-6D14563DDA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06931"/>
          </a:xfrm>
        </p:spPr>
        <p:txBody>
          <a:bodyPr/>
          <a:lstStyle/>
          <a:p>
            <a:r>
              <a:rPr lang="en-US" dirty="0"/>
              <a:t>We don’t literally want a norm-constrained model..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C2891-96B6-EDB6-EE9A-77580211D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144" y="1376736"/>
            <a:ext cx="5421122" cy="32171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841715-26FA-1C4A-F24E-5D90A68FCA3B}"/>
              </a:ext>
            </a:extLst>
          </p:cNvPr>
          <p:cNvSpPr txBox="1"/>
          <p:nvPr/>
        </p:nvSpPr>
        <p:spPr>
          <a:xfrm>
            <a:off x="1212980" y="1526026"/>
            <a:ext cx="18229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 output norm</a:t>
            </a:r>
          </a:p>
          <a:p>
            <a:pPr algn="ctr"/>
            <a:r>
              <a:rPr lang="en-US" dirty="0"/>
              <a:t>= confidence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CF594F-B222-CCBD-2F93-2EA9430F0F19}"/>
              </a:ext>
            </a:extLst>
          </p:cNvPr>
          <p:cNvSpPr txBox="1"/>
          <p:nvPr/>
        </p:nvSpPr>
        <p:spPr>
          <a:xfrm>
            <a:off x="1183484" y="2383013"/>
            <a:ext cx="176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Norm the norm?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A3E10F-410D-070A-826C-66E98E824662}"/>
              </a:ext>
            </a:extLst>
          </p:cNvPr>
          <p:cNvSpPr txBox="1"/>
          <p:nvPr/>
        </p:nvSpPr>
        <p:spPr>
          <a:xfrm>
            <a:off x="1120806" y="3832810"/>
            <a:ext cx="2007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Embedding norms </a:t>
            </a:r>
            <a:br>
              <a:rPr lang="en-US" dirty="0"/>
            </a:br>
            <a:r>
              <a:rPr lang="en-US" dirty="0"/>
              <a:t>useful?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234A82C-B7A2-5F7F-3A72-B36826AE64FD}"/>
              </a:ext>
            </a:extLst>
          </p:cNvPr>
          <p:cNvCxnSpPr>
            <a:stCxn id="6" idx="3"/>
          </p:cNvCxnSpPr>
          <p:nvPr/>
        </p:nvCxnSpPr>
        <p:spPr>
          <a:xfrm>
            <a:off x="3035915" y="1849192"/>
            <a:ext cx="668337" cy="4046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00AEC80-7EDC-09D9-5A7F-3C203667AD25}"/>
              </a:ext>
            </a:extLst>
          </p:cNvPr>
          <p:cNvCxnSpPr>
            <a:stCxn id="8" idx="3"/>
          </p:cNvCxnSpPr>
          <p:nvPr/>
        </p:nvCxnSpPr>
        <p:spPr>
          <a:xfrm flipV="1">
            <a:off x="3128087" y="3970647"/>
            <a:ext cx="576165" cy="1853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7894105-D7C1-C2D4-83EA-CFA47FFDBBF6}"/>
              </a:ext>
            </a:extLst>
          </p:cNvPr>
          <p:cNvCxnSpPr>
            <a:stCxn id="7" idx="3"/>
          </p:cNvCxnSpPr>
          <p:nvPr/>
        </p:nvCxnSpPr>
        <p:spPr>
          <a:xfrm>
            <a:off x="2943902" y="2567679"/>
            <a:ext cx="7603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7A9FB8-9E86-41C1-4346-651BD7D53746}"/>
              </a:ext>
            </a:extLst>
          </p:cNvPr>
          <p:cNvSpPr txBox="1">
            <a:spLocks/>
          </p:cNvSpPr>
          <p:nvPr/>
        </p:nvSpPr>
        <p:spPr>
          <a:xfrm>
            <a:off x="948776" y="4713609"/>
            <a:ext cx="7700963" cy="40693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Normalize the ‘internal’ weights (MLP and attention weights)</a:t>
            </a:r>
          </a:p>
        </p:txBody>
      </p:sp>
    </p:spTree>
    <p:extLst>
      <p:ext uri="{BB962C8B-B14F-4D97-AF65-F5344CB8AC3E}">
        <p14:creationId xmlns:p14="http://schemas.microsoft.com/office/powerpoint/2010/main" val="193657519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0C620-0692-FD00-2BA5-C57F8E56C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Hyperball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4A01EE-0309-0B7D-AB82-FE0F2954C38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721517" y="3436456"/>
                <a:ext cx="7700963" cy="1675830"/>
              </a:xfrm>
            </p:spPr>
            <p:txBody>
              <a:bodyPr/>
              <a:lstStyle/>
              <a:p>
                <a:r>
                  <a:rPr lang="en-US" b="1" dirty="0"/>
                  <a:t>We can ‘wrap’ any optimizer with a norm-invariance aware wrapper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Project our updates to be unit norm (line 3)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Update, scaling up to norm R and using step size eta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Project the resulting parameter back to norm R</a:t>
                </a:r>
              </a:p>
              <a:p>
                <a:pPr marL="0" indent="0"/>
                <a:r>
                  <a:rPr lang="en-US" dirty="0"/>
                  <a:t>As a reasonable default,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4A01EE-0309-0B7D-AB82-FE0F2954C3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721517" y="3436456"/>
                <a:ext cx="7700963" cy="1675830"/>
              </a:xfrm>
              <a:blipFill>
                <a:blip r:embed="rId2"/>
                <a:stretch>
                  <a:fillRect l="-1480" t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822440D-4CD8-80E1-8D7D-79D442AD9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675" y="1514828"/>
            <a:ext cx="6918649" cy="1675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4F122A-507C-0A9F-D1F1-6D0BA52BA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570" y="10954"/>
            <a:ext cx="3923523" cy="10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4845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F7A81-3F8A-7D26-BA06-A49D3F94D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successful related ideas,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8890D2-C0B1-1B2B-C9AF-F94DE1F36B59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831601" y="1631154"/>
            <a:ext cx="3825036" cy="10714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6CB076-4C46-CAB6-1186-941630683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775" y="1500326"/>
            <a:ext cx="3635225" cy="1333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57A547-349D-10C1-1A82-574364408A2D}"/>
              </a:ext>
            </a:extLst>
          </p:cNvPr>
          <p:cNvSpPr txBox="1"/>
          <p:nvPr/>
        </p:nvSpPr>
        <p:spPr>
          <a:xfrm>
            <a:off x="1697046" y="989279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Reparametrization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5627F8-A4B8-DFC2-078C-497D29D760AF}"/>
              </a:ext>
            </a:extLst>
          </p:cNvPr>
          <p:cNvSpPr txBox="1"/>
          <p:nvPr/>
        </p:nvSpPr>
        <p:spPr>
          <a:xfrm>
            <a:off x="5332275" y="853995"/>
            <a:ext cx="2787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Columnwise</a:t>
            </a:r>
            <a:r>
              <a:rPr lang="en-US" b="1" dirty="0"/>
              <a:t> weight norm</a:t>
            </a:r>
          </a:p>
          <a:p>
            <a:r>
              <a:rPr lang="en-US" b="1" dirty="0"/>
              <a:t>Activation norm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F4DA65-08B2-B7AE-73D1-3E1977AE7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641" y="3664253"/>
            <a:ext cx="2135086" cy="14792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CB3564-BCDC-6370-2B69-57CC541000F5}"/>
              </a:ext>
            </a:extLst>
          </p:cNvPr>
          <p:cNvSpPr txBox="1"/>
          <p:nvPr/>
        </p:nvSpPr>
        <p:spPr>
          <a:xfrm>
            <a:off x="691011" y="3017921"/>
            <a:ext cx="4131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Gradient descent on a Stiefel manifold </a:t>
            </a:r>
            <a:br>
              <a:rPr lang="en-US" b="1" dirty="0"/>
            </a:br>
            <a:r>
              <a:rPr lang="en-US" b="1" dirty="0"/>
              <a:t>(vs spherical)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BFC6CE-F147-43C5-9267-6830CA4E7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819" y="3521011"/>
            <a:ext cx="3626599" cy="15369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F702C9-473C-88A0-F3E3-4E31E174C780}"/>
              </a:ext>
            </a:extLst>
          </p:cNvPr>
          <p:cNvSpPr txBox="1"/>
          <p:nvPr/>
        </p:nvSpPr>
        <p:spPr>
          <a:xfrm>
            <a:off x="5160100" y="3017921"/>
            <a:ext cx="3292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Ball projection (like hyperball)</a:t>
            </a:r>
          </a:p>
        </p:txBody>
      </p:sp>
    </p:spTree>
    <p:extLst>
      <p:ext uri="{BB962C8B-B14F-4D97-AF65-F5344CB8AC3E}">
        <p14:creationId xmlns:p14="http://schemas.microsoft.com/office/powerpoint/2010/main" val="3121052783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D3190-CCE8-1C3D-389E-E86A7A291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5A41A-86E7-383F-DC9E-01381F66BA2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4179701"/>
            <a:ext cx="7700963" cy="488025"/>
          </a:xfrm>
        </p:spPr>
        <p:txBody>
          <a:bodyPr/>
          <a:lstStyle/>
          <a:p>
            <a:pPr algn="ctr"/>
            <a:r>
              <a:rPr lang="en-US" b="1" dirty="0"/>
              <a:t>Pretty good! Lower loss and norm control by construction [From Wen et al ‘26]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60B77C-FC70-DCF3-0B45-6AAF971A9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94" y="1361820"/>
            <a:ext cx="7772400" cy="256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92515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F2E9-26EE-16FD-1C2B-663C089E6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EA709-88D3-BB9E-D812-247ADA30EFE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5" y="3991399"/>
            <a:ext cx="7700963" cy="747928"/>
          </a:xfrm>
        </p:spPr>
        <p:txBody>
          <a:bodyPr/>
          <a:lstStyle/>
          <a:p>
            <a:pPr algn="ctr"/>
            <a:r>
              <a:rPr lang="en-US" b="1" dirty="0"/>
              <a:t>Hyperball might also improve hyperparameter transfer</a:t>
            </a:r>
          </a:p>
          <a:p>
            <a:pPr algn="ctr"/>
            <a:r>
              <a:rPr lang="en-US" dirty="0"/>
              <a:t>(You will try this in your assignment)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6240F5-F094-D0A7-873D-D578C6184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622" y="1147753"/>
            <a:ext cx="6554755" cy="254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5475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B8335-58AA-F450-6123-94729A3CB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corroborating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CA109-D03C-5436-C2D4-3156F11922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3768282"/>
            <a:ext cx="7700963" cy="899444"/>
          </a:xfrm>
        </p:spPr>
        <p:txBody>
          <a:bodyPr/>
          <a:lstStyle/>
          <a:p>
            <a:pPr algn="ctr"/>
            <a:r>
              <a:rPr lang="en-US" dirty="0"/>
              <a:t>Experiments roughly line up with hyperball (plus some new stuff)</a:t>
            </a:r>
          </a:p>
          <a:p>
            <a:pPr algn="ctr"/>
            <a:r>
              <a:rPr lang="en-US" dirty="0"/>
              <a:t>Also interesting evidence that </a:t>
            </a:r>
            <a:r>
              <a:rPr lang="en-US" dirty="0" err="1"/>
              <a:t>frobenius</a:t>
            </a:r>
            <a:r>
              <a:rPr lang="en-US" dirty="0"/>
              <a:t> norm (sphere projection) is the best norm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AB4C2-710A-79F4-C954-44751CFB1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675" y="34253"/>
            <a:ext cx="2862766" cy="1138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B76DFD-CDDF-CED8-D82F-3890148001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339"/>
          <a:stretch>
            <a:fillRect/>
          </a:stretch>
        </p:blipFill>
        <p:spPr>
          <a:xfrm>
            <a:off x="884238" y="1525947"/>
            <a:ext cx="7772400" cy="209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4592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5CCF4-8F48-AD72-FD3E-0732F15EC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Optimizer architecture codesign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9BE92-F8C2-B7AB-5007-E378DCF3D79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83466" y="1806452"/>
            <a:ext cx="2291376" cy="416262"/>
          </a:xfrm>
        </p:spPr>
        <p:txBody>
          <a:bodyPr/>
          <a:lstStyle/>
          <a:p>
            <a:r>
              <a:rPr lang="en-US" dirty="0"/>
              <a:t>Optimization dynamics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CFF5B-C240-F0E2-394F-201E6D070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277" y="2318678"/>
            <a:ext cx="2857179" cy="1715926"/>
          </a:xfrm>
          <a:prstGeom prst="rect">
            <a:avLst/>
          </a:prstGeom>
        </p:spPr>
      </p:pic>
      <p:pic>
        <p:nvPicPr>
          <p:cNvPr id="5" name="Picture 4" descr="Illustrative figure showing weight decay concepts">
            <a:extLst>
              <a:ext uri="{FF2B5EF4-FFF2-40B4-BE49-F238E27FC236}">
                <a16:creationId xmlns:a16="http://schemas.microsoft.com/office/drawing/2014/main" id="{F8A35ED4-049E-D61F-E379-5E7BF32BC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009" y="2104657"/>
            <a:ext cx="2196714" cy="176423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6E279D-D37A-5902-2099-3487D83896D4}"/>
              </a:ext>
            </a:extLst>
          </p:cNvPr>
          <p:cNvSpPr txBox="1">
            <a:spLocks/>
          </p:cNvSpPr>
          <p:nvPr/>
        </p:nvSpPr>
        <p:spPr>
          <a:xfrm>
            <a:off x="5169159" y="1790546"/>
            <a:ext cx="3090697" cy="4162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Architecture and model constraints</a:t>
            </a:r>
          </a:p>
        </p:txBody>
      </p:sp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A9A54568-112F-07ED-E186-096DCFC02B32}"/>
              </a:ext>
            </a:extLst>
          </p:cNvPr>
          <p:cNvSpPr/>
          <p:nvPr/>
        </p:nvSpPr>
        <p:spPr>
          <a:xfrm rot="16200000">
            <a:off x="4737327" y="2685923"/>
            <a:ext cx="595862" cy="335850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CA3575-16A5-DD86-1576-0019FED43EBC}"/>
              </a:ext>
            </a:extLst>
          </p:cNvPr>
          <p:cNvSpPr txBox="1">
            <a:spLocks/>
          </p:cNvSpPr>
          <p:nvPr/>
        </p:nvSpPr>
        <p:spPr>
          <a:xfrm>
            <a:off x="3489909" y="4728379"/>
            <a:ext cx="3090697" cy="4162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Unit norm to control ‘effective LR’</a:t>
            </a:r>
          </a:p>
        </p:txBody>
      </p:sp>
      <p:sp>
        <p:nvSpPr>
          <p:cNvPr id="9" name="Curved Right Arrow 8">
            <a:extLst>
              <a:ext uri="{FF2B5EF4-FFF2-40B4-BE49-F238E27FC236}">
                <a16:creationId xmlns:a16="http://schemas.microsoft.com/office/drawing/2014/main" id="{12CB508F-C1A0-D8AF-40DB-35146805CB1D}"/>
              </a:ext>
            </a:extLst>
          </p:cNvPr>
          <p:cNvSpPr/>
          <p:nvPr/>
        </p:nvSpPr>
        <p:spPr>
          <a:xfrm rot="5400000">
            <a:off x="4657344" y="-187269"/>
            <a:ext cx="488024" cy="3358500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E44ABCF-5774-6971-E22F-63041EA20032}"/>
              </a:ext>
            </a:extLst>
          </p:cNvPr>
          <p:cNvSpPr txBox="1">
            <a:spLocks/>
          </p:cNvSpPr>
          <p:nvPr/>
        </p:nvSpPr>
        <p:spPr>
          <a:xfrm>
            <a:off x="3130306" y="912840"/>
            <a:ext cx="3809902" cy="41626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Momentum and preconditioner design </a:t>
            </a:r>
          </a:p>
        </p:txBody>
      </p:sp>
    </p:spTree>
    <p:extLst>
      <p:ext uri="{BB962C8B-B14F-4D97-AF65-F5344CB8AC3E}">
        <p14:creationId xmlns:p14="http://schemas.microsoft.com/office/powerpoint/2010/main" val="3991262261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EA3A5-1927-6559-2C69-D8DB2B1DE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93E21-4035-C12C-4C13-DC5DA440D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Norms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2AC5A-4291-E55A-A6B9-CF1ECDDBF8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2304778"/>
          </a:xfrm>
        </p:spPr>
        <p:txBody>
          <a:bodyPr/>
          <a:lstStyle/>
          <a:p>
            <a:r>
              <a:rPr lang="en-US" dirty="0"/>
              <a:t>The quiz question we gave you has </a:t>
            </a:r>
            <a:r>
              <a:rPr lang="en-US" dirty="0" err="1"/>
              <a:t>suprising</a:t>
            </a:r>
            <a:r>
              <a:rPr lang="en-US" dirty="0"/>
              <a:t> implications!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C4E927-6C3F-F62C-9A55-E035D9FE295B}"/>
              </a:ext>
            </a:extLst>
          </p:cNvPr>
          <p:cNvSpPr/>
          <p:nvPr/>
        </p:nvSpPr>
        <p:spPr>
          <a:xfrm>
            <a:off x="712469" y="1501969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6D4777-3465-C8E9-8C0A-0EDF4503387A}"/>
              </a:ext>
            </a:extLst>
          </p:cNvPr>
          <p:cNvSpPr txBox="1"/>
          <p:nvPr/>
        </p:nvSpPr>
        <p:spPr>
          <a:xfrm>
            <a:off x="862149" y="1678623"/>
            <a:ext cx="5606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one-pass regimes, weight decay controls ‘effective LR’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CCBA94-D666-B501-F060-45272D385552}"/>
              </a:ext>
            </a:extLst>
          </p:cNvPr>
          <p:cNvSpPr/>
          <p:nvPr/>
        </p:nvSpPr>
        <p:spPr>
          <a:xfrm>
            <a:off x="712469" y="2599316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0FDD50-0D59-56B0-8A3A-C9F1253DC31E}"/>
              </a:ext>
            </a:extLst>
          </p:cNvPr>
          <p:cNvSpPr txBox="1"/>
          <p:nvPr/>
        </p:nvSpPr>
        <p:spPr>
          <a:xfrm>
            <a:off x="862149" y="2756027"/>
            <a:ext cx="596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Having the effective LR drift uncontrollably is often not ideal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361C79-208F-0653-3F0C-46436FFF5DE4}"/>
              </a:ext>
            </a:extLst>
          </p:cNvPr>
          <p:cNvSpPr/>
          <p:nvPr/>
        </p:nvSpPr>
        <p:spPr>
          <a:xfrm>
            <a:off x="712469" y="3806747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B0F057-FCB9-A11B-676F-2EDD77342DEC}"/>
              </a:ext>
            </a:extLst>
          </p:cNvPr>
          <p:cNvSpPr txBox="1"/>
          <p:nvPr/>
        </p:nvSpPr>
        <p:spPr>
          <a:xfrm>
            <a:off x="862149" y="3963458"/>
            <a:ext cx="6638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Precise control over the norms (and therefore LR) can be very useful</a:t>
            </a:r>
          </a:p>
        </p:txBody>
      </p:sp>
    </p:spTree>
    <p:extLst>
      <p:ext uri="{BB962C8B-B14F-4D97-AF65-F5344CB8AC3E}">
        <p14:creationId xmlns:p14="http://schemas.microsoft.com/office/powerpoint/2010/main" val="278119721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EEDA-E2E1-65E8-7761-0056F7CD3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2A52E-01CD-2148-33B5-0F34CF846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5677" y="908685"/>
            <a:ext cx="7700963" cy="488024"/>
          </a:xfrm>
        </p:spPr>
        <p:txBody>
          <a:bodyPr/>
          <a:lstStyle/>
          <a:p>
            <a:r>
              <a:rPr lang="en-US" dirty="0"/>
              <a:t>Optimization (and deep learning) is complicated!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616299-7008-5AF3-FB38-3D7CF9E036FA}"/>
              </a:ext>
            </a:extLst>
          </p:cNvPr>
          <p:cNvSpPr/>
          <p:nvPr/>
        </p:nvSpPr>
        <p:spPr>
          <a:xfrm>
            <a:off x="709021" y="1416571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E40937-6DB3-A8F8-0BDA-7511767FCC85}"/>
              </a:ext>
            </a:extLst>
          </p:cNvPr>
          <p:cNvSpPr txBox="1">
            <a:spLocks/>
          </p:cNvSpPr>
          <p:nvPr/>
        </p:nvSpPr>
        <p:spPr>
          <a:xfrm>
            <a:off x="948776" y="1593104"/>
            <a:ext cx="7700963" cy="517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Theory intuitions can be useful! NQM is a workhorse for training dynamics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C210D3-768A-AE60-88AD-194DFBD74028}"/>
              </a:ext>
            </a:extLst>
          </p:cNvPr>
          <p:cNvSpPr/>
          <p:nvPr/>
        </p:nvSpPr>
        <p:spPr>
          <a:xfrm>
            <a:off x="700311" y="2315745"/>
            <a:ext cx="8197891" cy="722641"/>
          </a:xfrm>
          <a:prstGeom prst="rect">
            <a:avLst/>
          </a:prstGeom>
          <a:solidFill>
            <a:srgbClr val="D9EFFF">
              <a:alpha val="54118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FF9A30D-781C-F846-3886-BF03FD3EAE52}"/>
              </a:ext>
            </a:extLst>
          </p:cNvPr>
          <p:cNvSpPr txBox="1">
            <a:spLocks/>
          </p:cNvSpPr>
          <p:nvPr/>
        </p:nvSpPr>
        <p:spPr>
          <a:xfrm>
            <a:off x="957482" y="2511042"/>
            <a:ext cx="7700963" cy="517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Mental models (i.e. quadratics) have limited scope. Knowing when they apply is subtle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23DA34-06F5-6D47-849F-8438BA20C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515" y="3710526"/>
            <a:ext cx="6385481" cy="130234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CF967C1-8010-88BF-BD7B-34984E1955FA}"/>
              </a:ext>
            </a:extLst>
          </p:cNvPr>
          <p:cNvSpPr txBox="1">
            <a:spLocks/>
          </p:cNvSpPr>
          <p:nvPr/>
        </p:nvSpPr>
        <p:spPr>
          <a:xfrm>
            <a:off x="948776" y="3258733"/>
            <a:ext cx="7700963" cy="517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600" kern="1200" cap="none" spc="2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288925" indent="-2889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2pPr>
            <a:lvl3pPr marL="569913" indent="-2254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102000"/>
              <a:buFont typeface="Source Sans Pro" panose="020B0503030403020204" pitchFamily="34" charset="0"/>
              <a:buChar char="›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3pPr>
            <a:lvl4pPr marL="914400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4pPr>
            <a:lvl5pPr marL="1258888" indent="-22701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Source Sans Pro" panose="020B0503030403020204" pitchFamily="34" charset="0"/>
              <a:buChar char="–"/>
              <a:defRPr kern="1200">
                <a:solidFill>
                  <a:srgbClr val="595959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From Roger Grosse’s Toronto lectures on deep learning training dynamics..</a:t>
            </a:r>
          </a:p>
        </p:txBody>
      </p:sp>
    </p:spTree>
    <p:extLst>
      <p:ext uri="{BB962C8B-B14F-4D97-AF65-F5344CB8AC3E}">
        <p14:creationId xmlns:p14="http://schemas.microsoft.com/office/powerpoint/2010/main" val="264391601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SU_Template_TopBar">
  <a:themeElements>
    <a:clrScheme name="Custom 5">
      <a:dk1>
        <a:srgbClr val="000000"/>
      </a:dk1>
      <a:lt1>
        <a:srgbClr val="FFFFFF"/>
      </a:lt1>
      <a:dk2>
        <a:srgbClr val="DAD7CB"/>
      </a:dk2>
      <a:lt2>
        <a:srgbClr val="40AFFF"/>
      </a:lt2>
      <a:accent1>
        <a:srgbClr val="005390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DB7A57"/>
      </a:hlink>
      <a:folHlink>
        <a:srgbClr val="000000"/>
      </a:folHlink>
    </a:clrScheme>
    <a:fontScheme name="Stanford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tanford-base" id="{06320E2D-250E-1748-8269-9C0213978A0F}" vid="{4687FDD6-541F-0C4E-8954-07493BD4E038}"/>
    </a:ext>
  </a:extLst>
</a:theme>
</file>

<file path=ppt/theme/theme2.xml><?xml version="1.0" encoding="utf-8"?>
<a:theme xmlns:a="http://schemas.openxmlformats.org/drawingml/2006/main" name="Office Theme">
  <a:themeElements>
    <a:clrScheme name="Custom 6">
      <a:dk1>
        <a:srgbClr val="000000"/>
      </a:dk1>
      <a:lt1>
        <a:srgbClr val="FFFFFF"/>
      </a:lt1>
      <a:dk2>
        <a:srgbClr val="DAD7CB"/>
      </a:dk2>
      <a:lt2>
        <a:srgbClr val="008BEF"/>
      </a:lt2>
      <a:accent1>
        <a:srgbClr val="005390"/>
      </a:accent1>
      <a:accent2>
        <a:srgbClr val="00505C"/>
      </a:accent2>
      <a:accent3>
        <a:srgbClr val="53284F"/>
      </a:accent3>
      <a:accent4>
        <a:srgbClr val="175E54"/>
      </a:accent4>
      <a:accent5>
        <a:srgbClr val="4D4F53"/>
      </a:accent5>
      <a:accent6>
        <a:srgbClr val="D2C295"/>
      </a:accent6>
      <a:hlink>
        <a:srgbClr val="DB7A57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21895</TotalTime>
  <Words>2172</Words>
  <Application>Microsoft Macintosh PowerPoint</Application>
  <PresentationFormat>On-screen Show (16:9)</PresentationFormat>
  <Paragraphs>313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Calibri</vt:lpstr>
      <vt:lpstr>Calibri Light</vt:lpstr>
      <vt:lpstr>Cambria Math</vt:lpstr>
      <vt:lpstr>Source Sans Pro</vt:lpstr>
      <vt:lpstr>Source Sans Pro Light</vt:lpstr>
      <vt:lpstr>Source Sans Pro Semibold</vt:lpstr>
      <vt:lpstr>Wingdings</vt:lpstr>
      <vt:lpstr>SU_Template_TopBar</vt:lpstr>
      <vt:lpstr>Office Theme</vt:lpstr>
      <vt:lpstr>Lecture 3</vt:lpstr>
      <vt:lpstr>Logistics</vt:lpstr>
      <vt:lpstr>Optimization is central to training</vt:lpstr>
      <vt:lpstr>A classic view of first order optimization</vt:lpstr>
      <vt:lpstr>Different parts of an optimizer</vt:lpstr>
      <vt:lpstr>Learning rate and Batching</vt:lpstr>
      <vt:lpstr>Preconditioning</vt:lpstr>
      <vt:lpstr>Momentum</vt:lpstr>
      <vt:lpstr>A few (important) questions that we study</vt:lpstr>
      <vt:lpstr>From classic first order to deep learning optimizers</vt:lpstr>
      <vt:lpstr>Why are ‘deep learning’ optimizers different?</vt:lpstr>
      <vt:lpstr>Does adam converge?</vt:lpstr>
      <vt:lpstr>Implications for optimizer architecture codesign</vt:lpstr>
      <vt:lpstr>Optimizers are complicated.. </vt:lpstr>
      <vt:lpstr>Lecture today</vt:lpstr>
      <vt:lpstr>Part 1: The noisy quadratic model</vt:lpstr>
      <vt:lpstr>Why NQM?</vt:lpstr>
      <vt:lpstr>Defining the NQM</vt:lpstr>
      <vt:lpstr>Dynamics under the NQM</vt:lpstr>
      <vt:lpstr>Batch size vs learning rate dynamics</vt:lpstr>
      <vt:lpstr>Implications for momentum</vt:lpstr>
      <vt:lpstr>Understanding momentum dynamics in NQM</vt:lpstr>
      <vt:lpstr>Damping, momentum, and convergence rates</vt:lpstr>
      <vt:lpstr>Overdamped dynamics control the convergence</vt:lpstr>
      <vt:lpstr>Implications for momentum and batch</vt:lpstr>
      <vt:lpstr>Empirical support for the large-batch-momentum view</vt:lpstr>
      <vt:lpstr>Other papers on momentum and batch size</vt:lpstr>
      <vt:lpstr>NQM and preconditioning</vt:lpstr>
      <vt:lpstr>Comparisons on a range of optimizers</vt:lpstr>
      <vt:lpstr>Other NQM stuff.</vt:lpstr>
      <vt:lpstr>Limits of convex, quadratics</vt:lpstr>
      <vt:lpstr>Recap: NQM</vt:lpstr>
      <vt:lpstr>Part 2: Norms, weight decay, hyperball</vt:lpstr>
      <vt:lpstr>Preliminaries: Norm invariance in transformers</vt:lpstr>
      <vt:lpstr>Norm drift in norm invariant models</vt:lpstr>
      <vt:lpstr>Norm drift in the toy case</vt:lpstr>
      <vt:lpstr>Do we care if the norm drifts?</vt:lpstr>
      <vt:lpstr>Back to our toy case</vt:lpstr>
      <vt:lpstr>Revisiting weight decay</vt:lpstr>
      <vt:lpstr>Evidence for this view</vt:lpstr>
      <vt:lpstr>Designing a new optimizer</vt:lpstr>
      <vt:lpstr>Subtleties</vt:lpstr>
      <vt:lpstr>Hyperball</vt:lpstr>
      <vt:lpstr>Many successful related ideas,</vt:lpstr>
      <vt:lpstr>How does it work?</vt:lpstr>
      <vt:lpstr>Hyperparameter transfer</vt:lpstr>
      <vt:lpstr>Some corroborating evidence</vt:lpstr>
      <vt:lpstr>Optimizer architecture codesign</vt:lpstr>
      <vt:lpstr>Recap: Norms</vt:lpstr>
      <vt:lpstr>Conclusion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Guidelines</dc:title>
  <dc:creator>Tatsu Hashimoto</dc:creator>
  <dc:description>2012 PowerPoint template redesign</dc:description>
  <cp:lastModifiedBy>Tatsunori Hashimoto</cp:lastModifiedBy>
  <cp:revision>1150</cp:revision>
  <dcterms:created xsi:type="dcterms:W3CDTF">2020-10-11T23:47:57Z</dcterms:created>
  <dcterms:modified xsi:type="dcterms:W3CDTF">2026-10-01T17:31:44Z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etDate">
    <vt:lpwstr>2020-10-11T23:34:59Z</vt:lpwstr>
  </property>
  <property fmtid="{D5CDD505-2E9C-101B-9397-08002B2CF9AE}" pid="4" name="MSIP_Label_f42aa342-8706-4288-bd11-ebb85995028c_Method">
    <vt:lpwstr>Standard</vt:lpwstr>
  </property>
  <property fmtid="{D5CDD505-2E9C-101B-9397-08002B2CF9AE}" pid="5" name="MSIP_Label_f42aa342-8706-4288-bd11-ebb85995028c_Name">
    <vt:lpwstr>Internal</vt:lpwstr>
  </property>
  <property fmtid="{D5CDD505-2E9C-101B-9397-08002B2CF9AE}" pid="6" name="MSIP_Label_f42aa342-8706-4288-bd11-ebb85995028c_SiteId">
    <vt:lpwstr>72f988bf-86f1-41af-91ab-2d7cd011db47</vt:lpwstr>
  </property>
  <property fmtid="{D5CDD505-2E9C-101B-9397-08002B2CF9AE}" pid="7" name="MSIP_Label_f42aa342-8706-4288-bd11-ebb85995028c_ActionId">
    <vt:lpwstr>7b668981-e661-4735-ad8b-60a2b704b8fe</vt:lpwstr>
  </property>
  <property fmtid="{D5CDD505-2E9C-101B-9397-08002B2CF9AE}" pid="8" name="MSIP_Label_f42aa342-8706-4288-bd11-ebb85995028c_ContentBits">
    <vt:lpwstr>0</vt:lpwstr>
  </property>
</Properties>
</file>